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300" r:id="rId30"/>
    <p:sldId id="324" r:id="rId31"/>
    <p:sldId id="294" r:id="rId32"/>
    <p:sldId id="295" r:id="rId33"/>
    <p:sldId id="287" r:id="rId34"/>
    <p:sldId id="325" r:id="rId35"/>
    <p:sldId id="301" r:id="rId36"/>
    <p:sldId id="326" r:id="rId37"/>
    <p:sldId id="297" r:id="rId38"/>
    <p:sldId id="298" r:id="rId39"/>
    <p:sldId id="299" r:id="rId40"/>
  </p:sldIdLst>
  <p:sldSz cx="12192000" cy="6858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0000"/>
                      <a:lumMod val="100000"/>
                    </a:schemeClr>
                  </a:gs>
                  <a:gs pos="50000">
                    <a:schemeClr val="accent1">
                      <a:shade val="99000"/>
                      <a:satMod val="105000"/>
                      <a:lumMod val="100000"/>
                    </a:schemeClr>
                  </a:gs>
                  <a:gs pos="100000">
                    <a:schemeClr val="accent1">
                      <a:shade val="98000"/>
                      <a:satMod val="105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>
                  <a:rot lat="0" lon="0" rev="4200000"/>
                </a:lightRig>
              </a:scene3d>
              <a:sp3d prstMaterial="flat">
                <a:bevelT w="50800" h="63500" prst="riblet"/>
              </a:sp3d>
            </c:spPr>
            <c:extLst>
              <c:ext xmlns:c16="http://schemas.microsoft.com/office/drawing/2014/chart" uri="{C3380CC4-5D6E-409C-BE32-E72D297353CC}">
                <c16:uniqueId val="{00000001-CBEE-407C-85D5-AD78A6CBEADC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0000"/>
                      <a:lumMod val="100000"/>
                    </a:schemeClr>
                  </a:gs>
                  <a:gs pos="50000">
                    <a:schemeClr val="accent2">
                      <a:shade val="99000"/>
                      <a:satMod val="105000"/>
                      <a:lumMod val="100000"/>
                    </a:schemeClr>
                  </a:gs>
                  <a:gs pos="100000">
                    <a:schemeClr val="accent2">
                      <a:shade val="98000"/>
                      <a:satMod val="105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>
                  <a:rot lat="0" lon="0" rev="4200000"/>
                </a:lightRig>
              </a:scene3d>
              <a:sp3d prstMaterial="flat">
                <a:bevelT w="50800" h="63500" prst="riblet"/>
              </a:sp3d>
            </c:spPr>
            <c:extLst>
              <c:ext xmlns:c16="http://schemas.microsoft.com/office/drawing/2014/chart" uri="{C3380CC4-5D6E-409C-BE32-E72D297353CC}">
                <c16:uniqueId val="{00000003-CBEE-407C-85D5-AD78A6CBEADC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0000"/>
                      <a:lumMod val="100000"/>
                    </a:schemeClr>
                  </a:gs>
                  <a:gs pos="50000">
                    <a:schemeClr val="accent3">
                      <a:shade val="99000"/>
                      <a:satMod val="105000"/>
                      <a:lumMod val="100000"/>
                    </a:schemeClr>
                  </a:gs>
                  <a:gs pos="100000">
                    <a:schemeClr val="accent3">
                      <a:shade val="98000"/>
                      <a:satMod val="105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>
                  <a:rot lat="0" lon="0" rev="4200000"/>
                </a:lightRig>
              </a:scene3d>
              <a:sp3d prstMaterial="flat">
                <a:bevelT w="50800" h="63500" prst="riblet"/>
              </a:sp3d>
            </c:spPr>
            <c:extLst>
              <c:ext xmlns:c16="http://schemas.microsoft.com/office/drawing/2014/chart" uri="{C3380CC4-5D6E-409C-BE32-E72D297353CC}">
                <c16:uniqueId val="{00000005-CBEE-407C-85D5-AD78A6CBEADC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0000"/>
                      <a:lumMod val="100000"/>
                    </a:schemeClr>
                  </a:gs>
                  <a:gs pos="50000">
                    <a:schemeClr val="accent4">
                      <a:shade val="99000"/>
                      <a:satMod val="105000"/>
                      <a:lumMod val="100000"/>
                    </a:schemeClr>
                  </a:gs>
                  <a:gs pos="100000">
                    <a:schemeClr val="accent4">
                      <a:shade val="98000"/>
                      <a:satMod val="105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l">
                  <a:rot lat="0" lon="0" rev="4200000"/>
                </a:lightRig>
              </a:scene3d>
              <a:sp3d prstMaterial="flat">
                <a:bevelT w="50800" h="63500" prst="riblet"/>
              </a:sp3d>
            </c:spPr>
            <c:extLst>
              <c:ext xmlns:c16="http://schemas.microsoft.com/office/drawing/2014/chart" uri="{C3380CC4-5D6E-409C-BE32-E72D297353CC}">
                <c16:uniqueId val="{00000002-12A7-43D7-BFFD-7A09CD4C5DC7}"/>
              </c:ext>
            </c:extLst>
          </c:dPt>
          <c:cat>
            <c:strRef>
              <c:f>Feuil1!$A$2:$A$5</c:f>
              <c:strCache>
                <c:ptCount val="4"/>
                <c:pt idx="0">
                  <c:v>Diagnostic globale de l'existant</c:v>
                </c:pt>
                <c:pt idx="1">
                  <c:v>Conception architecturale</c:v>
                </c:pt>
                <c:pt idx="2">
                  <c:v>Etude structuralle</c:v>
                </c:pt>
                <c:pt idx="3">
                  <c:v>Etude thermique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3.5</c:v>
                </c:pt>
                <c:pt idx="1">
                  <c:v>3.5</c:v>
                </c:pt>
                <c:pt idx="2">
                  <c:v>3.5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A7-43D7-BFFD-7A09CD4C5D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09A9D0-21C3-4EE8-88B0-911101E2C30F}" type="doc">
      <dgm:prSet loTypeId="urn:microsoft.com/office/officeart/2005/8/layout/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14F51B3-C237-433C-92E5-DD2516820B97}">
      <dgm:prSet/>
      <dgm:spPr/>
      <dgm:t>
        <a:bodyPr/>
        <a:lstStyle/>
        <a:p>
          <a:r>
            <a:rPr lang="fr-FR"/>
            <a:t>Choix: Construction à ossature bois.</a:t>
          </a:r>
          <a:endParaRPr lang="en-US"/>
        </a:p>
      </dgm:t>
    </dgm:pt>
    <dgm:pt modelId="{5C504623-D447-4693-B493-AA1BE05C21C9}" type="parTrans" cxnId="{6157624A-8C22-4F10-94F7-635D5AD0C169}">
      <dgm:prSet/>
      <dgm:spPr/>
      <dgm:t>
        <a:bodyPr/>
        <a:lstStyle/>
        <a:p>
          <a:endParaRPr lang="en-US"/>
        </a:p>
      </dgm:t>
    </dgm:pt>
    <dgm:pt modelId="{9AF7EEFE-C526-4653-B624-DA3156679640}" type="sibTrans" cxnId="{6157624A-8C22-4F10-94F7-635D5AD0C169}">
      <dgm:prSet/>
      <dgm:spPr/>
      <dgm:t>
        <a:bodyPr/>
        <a:lstStyle/>
        <a:p>
          <a:endParaRPr lang="en-US"/>
        </a:p>
      </dgm:t>
    </dgm:pt>
    <dgm:pt modelId="{B82D0704-93D0-44B8-9325-2BD9DED6ED44}">
      <dgm:prSet/>
      <dgm:spPr/>
      <dgm:t>
        <a:bodyPr/>
        <a:lstStyle/>
        <a:p>
          <a:r>
            <a:rPr lang="fr-FR"/>
            <a:t>Justification du choix: </a:t>
          </a:r>
          <a:endParaRPr lang="en-US"/>
        </a:p>
      </dgm:t>
    </dgm:pt>
    <dgm:pt modelId="{E6F3C6D1-238A-4CA6-B7A4-667EC5438D86}" type="parTrans" cxnId="{BE1CA7C1-9FF3-47BE-95F2-95BAA2E9CD9C}">
      <dgm:prSet/>
      <dgm:spPr/>
      <dgm:t>
        <a:bodyPr/>
        <a:lstStyle/>
        <a:p>
          <a:endParaRPr lang="en-US"/>
        </a:p>
      </dgm:t>
    </dgm:pt>
    <dgm:pt modelId="{852357D6-103F-4B52-BAFF-3E3250B5011E}" type="sibTrans" cxnId="{BE1CA7C1-9FF3-47BE-95F2-95BAA2E9CD9C}">
      <dgm:prSet/>
      <dgm:spPr/>
      <dgm:t>
        <a:bodyPr/>
        <a:lstStyle/>
        <a:p>
          <a:endParaRPr lang="en-US"/>
        </a:p>
      </dgm:t>
    </dgm:pt>
    <dgm:pt modelId="{26475DCD-F448-4028-8223-D35E40ADD2FB}">
      <dgm:prSet/>
      <dgm:spPr/>
      <dgm:t>
        <a:bodyPr/>
        <a:lstStyle/>
        <a:p>
          <a:r>
            <a:rPr lang="fr-FR"/>
            <a:t>Le bois est un matériau écologique</a:t>
          </a:r>
          <a:endParaRPr lang="en-US"/>
        </a:p>
      </dgm:t>
    </dgm:pt>
    <dgm:pt modelId="{7FC2BBC4-0DB7-4B9D-B2A4-619AE16E8231}" type="parTrans" cxnId="{39D89956-2E9B-4862-A357-3798F3E7369D}">
      <dgm:prSet/>
      <dgm:spPr/>
      <dgm:t>
        <a:bodyPr/>
        <a:lstStyle/>
        <a:p>
          <a:endParaRPr lang="en-US"/>
        </a:p>
      </dgm:t>
    </dgm:pt>
    <dgm:pt modelId="{7593F9A7-514F-452F-B9D7-F4116D2B72D6}" type="sibTrans" cxnId="{39D89956-2E9B-4862-A357-3798F3E7369D}">
      <dgm:prSet/>
      <dgm:spPr/>
      <dgm:t>
        <a:bodyPr/>
        <a:lstStyle/>
        <a:p>
          <a:endParaRPr lang="en-US"/>
        </a:p>
      </dgm:t>
    </dgm:pt>
    <dgm:pt modelId="{E308100A-878C-4D06-9D63-83499063D757}" type="pres">
      <dgm:prSet presAssocID="{9D09A9D0-21C3-4EE8-88B0-911101E2C30F}" presName="diagram" presStyleCnt="0">
        <dgm:presLayoutVars>
          <dgm:dir/>
          <dgm:resizeHandles val="exact"/>
        </dgm:presLayoutVars>
      </dgm:prSet>
      <dgm:spPr/>
    </dgm:pt>
    <dgm:pt modelId="{48E1F091-D631-478C-8EE3-265B3B58D0F3}" type="pres">
      <dgm:prSet presAssocID="{614F51B3-C237-433C-92E5-DD2516820B97}" presName="node" presStyleLbl="node1" presStyleIdx="0" presStyleCnt="3">
        <dgm:presLayoutVars>
          <dgm:bulletEnabled val="1"/>
        </dgm:presLayoutVars>
      </dgm:prSet>
      <dgm:spPr/>
    </dgm:pt>
    <dgm:pt modelId="{163F0046-8348-43ED-A95D-B449057F2AB0}" type="pres">
      <dgm:prSet presAssocID="{9AF7EEFE-C526-4653-B624-DA3156679640}" presName="sibTrans" presStyleLbl="sibTrans2D1" presStyleIdx="0" presStyleCnt="2"/>
      <dgm:spPr/>
    </dgm:pt>
    <dgm:pt modelId="{BBA3236E-9852-4A53-B127-52CB7211B7C6}" type="pres">
      <dgm:prSet presAssocID="{9AF7EEFE-C526-4653-B624-DA3156679640}" presName="connectorText" presStyleLbl="sibTrans2D1" presStyleIdx="0" presStyleCnt="2"/>
      <dgm:spPr/>
    </dgm:pt>
    <dgm:pt modelId="{307179E2-B715-48F1-AE48-BD5ABCD5E410}" type="pres">
      <dgm:prSet presAssocID="{B82D0704-93D0-44B8-9325-2BD9DED6ED44}" presName="node" presStyleLbl="node1" presStyleIdx="1" presStyleCnt="3">
        <dgm:presLayoutVars>
          <dgm:bulletEnabled val="1"/>
        </dgm:presLayoutVars>
      </dgm:prSet>
      <dgm:spPr/>
    </dgm:pt>
    <dgm:pt modelId="{D8CD1366-F7B8-44DC-9C33-6642E6AC9833}" type="pres">
      <dgm:prSet presAssocID="{852357D6-103F-4B52-BAFF-3E3250B5011E}" presName="sibTrans" presStyleLbl="sibTrans2D1" presStyleIdx="1" presStyleCnt="2"/>
      <dgm:spPr/>
    </dgm:pt>
    <dgm:pt modelId="{9E92365C-AA10-48C2-A661-E85B6672CACE}" type="pres">
      <dgm:prSet presAssocID="{852357D6-103F-4B52-BAFF-3E3250B5011E}" presName="connectorText" presStyleLbl="sibTrans2D1" presStyleIdx="1" presStyleCnt="2"/>
      <dgm:spPr/>
    </dgm:pt>
    <dgm:pt modelId="{C53B5336-81CE-4102-82B5-AC82EA47C46C}" type="pres">
      <dgm:prSet presAssocID="{26475DCD-F448-4028-8223-D35E40ADD2FB}" presName="node" presStyleLbl="node1" presStyleIdx="2" presStyleCnt="3">
        <dgm:presLayoutVars>
          <dgm:bulletEnabled val="1"/>
        </dgm:presLayoutVars>
      </dgm:prSet>
      <dgm:spPr/>
    </dgm:pt>
  </dgm:ptLst>
  <dgm:cxnLst>
    <dgm:cxn modelId="{310ED23D-28A4-4B88-9A1A-918474B3EB87}" type="presOf" srcId="{9AF7EEFE-C526-4653-B624-DA3156679640}" destId="{BBA3236E-9852-4A53-B127-52CB7211B7C6}" srcOrd="1" destOrd="0" presId="urn:microsoft.com/office/officeart/2005/8/layout/process5"/>
    <dgm:cxn modelId="{6157624A-8C22-4F10-94F7-635D5AD0C169}" srcId="{9D09A9D0-21C3-4EE8-88B0-911101E2C30F}" destId="{614F51B3-C237-433C-92E5-DD2516820B97}" srcOrd="0" destOrd="0" parTransId="{5C504623-D447-4693-B493-AA1BE05C21C9}" sibTransId="{9AF7EEFE-C526-4653-B624-DA3156679640}"/>
    <dgm:cxn modelId="{BBB9B76B-2AD3-416F-AD07-3684D3F9B38E}" type="presOf" srcId="{852357D6-103F-4B52-BAFF-3E3250B5011E}" destId="{9E92365C-AA10-48C2-A661-E85B6672CACE}" srcOrd="1" destOrd="0" presId="urn:microsoft.com/office/officeart/2005/8/layout/process5"/>
    <dgm:cxn modelId="{77505751-4684-4ED8-BA66-7E98DC838BB2}" type="presOf" srcId="{9D09A9D0-21C3-4EE8-88B0-911101E2C30F}" destId="{E308100A-878C-4D06-9D63-83499063D757}" srcOrd="0" destOrd="0" presId="urn:microsoft.com/office/officeart/2005/8/layout/process5"/>
    <dgm:cxn modelId="{CDA72574-8BA5-40AB-80FC-87DD17206ADC}" type="presOf" srcId="{614F51B3-C237-433C-92E5-DD2516820B97}" destId="{48E1F091-D631-478C-8EE3-265B3B58D0F3}" srcOrd="0" destOrd="0" presId="urn:microsoft.com/office/officeart/2005/8/layout/process5"/>
    <dgm:cxn modelId="{39D89956-2E9B-4862-A357-3798F3E7369D}" srcId="{9D09A9D0-21C3-4EE8-88B0-911101E2C30F}" destId="{26475DCD-F448-4028-8223-D35E40ADD2FB}" srcOrd="2" destOrd="0" parTransId="{7FC2BBC4-0DB7-4B9D-B2A4-619AE16E8231}" sibTransId="{7593F9A7-514F-452F-B9D7-F4116D2B72D6}"/>
    <dgm:cxn modelId="{9E037B59-9177-4952-890D-47E2014B9554}" type="presOf" srcId="{26475DCD-F448-4028-8223-D35E40ADD2FB}" destId="{C53B5336-81CE-4102-82B5-AC82EA47C46C}" srcOrd="0" destOrd="0" presId="urn:microsoft.com/office/officeart/2005/8/layout/process5"/>
    <dgm:cxn modelId="{BE1CA7C1-9FF3-47BE-95F2-95BAA2E9CD9C}" srcId="{9D09A9D0-21C3-4EE8-88B0-911101E2C30F}" destId="{B82D0704-93D0-44B8-9325-2BD9DED6ED44}" srcOrd="1" destOrd="0" parTransId="{E6F3C6D1-238A-4CA6-B7A4-667EC5438D86}" sibTransId="{852357D6-103F-4B52-BAFF-3E3250B5011E}"/>
    <dgm:cxn modelId="{DFDFB2D6-A5EF-4E33-9F3C-70CBD31E57ED}" type="presOf" srcId="{852357D6-103F-4B52-BAFF-3E3250B5011E}" destId="{D8CD1366-F7B8-44DC-9C33-6642E6AC9833}" srcOrd="0" destOrd="0" presId="urn:microsoft.com/office/officeart/2005/8/layout/process5"/>
    <dgm:cxn modelId="{229C16E2-270E-4AB9-8F04-CFA09A4C2B48}" type="presOf" srcId="{B82D0704-93D0-44B8-9325-2BD9DED6ED44}" destId="{307179E2-B715-48F1-AE48-BD5ABCD5E410}" srcOrd="0" destOrd="0" presId="urn:microsoft.com/office/officeart/2005/8/layout/process5"/>
    <dgm:cxn modelId="{BFB649E4-EA33-419E-B87F-2DEBCDA056D6}" type="presOf" srcId="{9AF7EEFE-C526-4653-B624-DA3156679640}" destId="{163F0046-8348-43ED-A95D-B449057F2AB0}" srcOrd="0" destOrd="0" presId="urn:microsoft.com/office/officeart/2005/8/layout/process5"/>
    <dgm:cxn modelId="{82D4FBB3-911C-4415-B1C2-6D095379D1F3}" type="presParOf" srcId="{E308100A-878C-4D06-9D63-83499063D757}" destId="{48E1F091-D631-478C-8EE3-265B3B58D0F3}" srcOrd="0" destOrd="0" presId="urn:microsoft.com/office/officeart/2005/8/layout/process5"/>
    <dgm:cxn modelId="{89E71FFB-6269-4676-A008-E735309539FA}" type="presParOf" srcId="{E308100A-878C-4D06-9D63-83499063D757}" destId="{163F0046-8348-43ED-A95D-B449057F2AB0}" srcOrd="1" destOrd="0" presId="urn:microsoft.com/office/officeart/2005/8/layout/process5"/>
    <dgm:cxn modelId="{80EB3052-7D33-40DA-8D31-FCD9B6FA8D4B}" type="presParOf" srcId="{163F0046-8348-43ED-A95D-B449057F2AB0}" destId="{BBA3236E-9852-4A53-B127-52CB7211B7C6}" srcOrd="0" destOrd="0" presId="urn:microsoft.com/office/officeart/2005/8/layout/process5"/>
    <dgm:cxn modelId="{09C923DD-78CE-4548-8585-5BBBE84C46CF}" type="presParOf" srcId="{E308100A-878C-4D06-9D63-83499063D757}" destId="{307179E2-B715-48F1-AE48-BD5ABCD5E410}" srcOrd="2" destOrd="0" presId="urn:microsoft.com/office/officeart/2005/8/layout/process5"/>
    <dgm:cxn modelId="{74C8717C-1DD9-4240-BA92-32F3DD16C081}" type="presParOf" srcId="{E308100A-878C-4D06-9D63-83499063D757}" destId="{D8CD1366-F7B8-44DC-9C33-6642E6AC9833}" srcOrd="3" destOrd="0" presId="urn:microsoft.com/office/officeart/2005/8/layout/process5"/>
    <dgm:cxn modelId="{52B1F01E-FA79-4E59-BBC9-077B9196AB58}" type="presParOf" srcId="{D8CD1366-F7B8-44DC-9C33-6642E6AC9833}" destId="{9E92365C-AA10-48C2-A661-E85B6672CACE}" srcOrd="0" destOrd="0" presId="urn:microsoft.com/office/officeart/2005/8/layout/process5"/>
    <dgm:cxn modelId="{AF0B59FB-7319-4D03-98F7-50F1D38DFEDF}" type="presParOf" srcId="{E308100A-878C-4D06-9D63-83499063D757}" destId="{C53B5336-81CE-4102-82B5-AC82EA47C46C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47812F-892C-489E-8E2B-37FD2F0E0B1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DA394DB6-7E14-489D-8680-5DFD62D2AE0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Montant: 75x250</a:t>
          </a:r>
          <a:endParaRPr lang="en-US" dirty="0"/>
        </a:p>
      </dgm:t>
    </dgm:pt>
    <dgm:pt modelId="{8B2C0AF2-91F9-4A9B-86F0-FDBAF1456E76}" type="parTrans" cxnId="{45A14254-56FE-4A8C-B1FE-A835BFA40141}">
      <dgm:prSet/>
      <dgm:spPr/>
      <dgm:t>
        <a:bodyPr/>
        <a:lstStyle/>
        <a:p>
          <a:endParaRPr lang="en-US"/>
        </a:p>
      </dgm:t>
    </dgm:pt>
    <dgm:pt modelId="{A6D7996F-7C1F-4D61-8CE0-F60C12267CA9}" type="sibTrans" cxnId="{45A14254-56FE-4A8C-B1FE-A835BFA40141}">
      <dgm:prSet/>
      <dgm:spPr/>
      <dgm:t>
        <a:bodyPr/>
        <a:lstStyle/>
        <a:p>
          <a:endParaRPr lang="en-US"/>
        </a:p>
      </dgm:t>
    </dgm:pt>
    <dgm:pt modelId="{E62983DF-3B7C-4859-924B-969F70E0C26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Poutre: 75x 250 </a:t>
          </a:r>
          <a:endParaRPr lang="en-US" dirty="0"/>
        </a:p>
      </dgm:t>
    </dgm:pt>
    <dgm:pt modelId="{2DF5A5B7-5D4A-438C-BE1E-224BD098931F}" type="parTrans" cxnId="{DD5FA63E-9B35-43E9-B09B-C3A53850C3AC}">
      <dgm:prSet/>
      <dgm:spPr/>
      <dgm:t>
        <a:bodyPr/>
        <a:lstStyle/>
        <a:p>
          <a:endParaRPr lang="en-US"/>
        </a:p>
      </dgm:t>
    </dgm:pt>
    <dgm:pt modelId="{3AF4AF28-9480-4265-91E0-434B2189A469}" type="sibTrans" cxnId="{DD5FA63E-9B35-43E9-B09B-C3A53850C3AC}">
      <dgm:prSet/>
      <dgm:spPr/>
      <dgm:t>
        <a:bodyPr/>
        <a:lstStyle/>
        <a:p>
          <a:endParaRPr lang="en-US"/>
        </a:p>
      </dgm:t>
    </dgm:pt>
    <dgm:pt modelId="{B16FA164-04CE-4A34-86E6-C0FBCF5E00A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Solive plancher:75 x200</a:t>
          </a:r>
          <a:endParaRPr lang="en-US" dirty="0"/>
        </a:p>
      </dgm:t>
    </dgm:pt>
    <dgm:pt modelId="{51780287-B129-4A5B-8433-EBA1643E82D5}" type="parTrans" cxnId="{4E89A73F-332A-4F93-B3F7-E528886BB33D}">
      <dgm:prSet/>
      <dgm:spPr/>
      <dgm:t>
        <a:bodyPr/>
        <a:lstStyle/>
        <a:p>
          <a:endParaRPr lang="en-US"/>
        </a:p>
      </dgm:t>
    </dgm:pt>
    <dgm:pt modelId="{548C5731-295C-4812-85C2-D2C456273603}" type="sibTrans" cxnId="{4E89A73F-332A-4F93-B3F7-E528886BB33D}">
      <dgm:prSet/>
      <dgm:spPr/>
      <dgm:t>
        <a:bodyPr/>
        <a:lstStyle/>
        <a:p>
          <a:endParaRPr lang="en-US"/>
        </a:p>
      </dgm:t>
    </dgm:pt>
    <dgm:pt modelId="{7ACC83D0-D257-40FC-8D79-5EBF0B0B7E34}" type="pres">
      <dgm:prSet presAssocID="{9C47812F-892C-489E-8E2B-37FD2F0E0B19}" presName="root" presStyleCnt="0">
        <dgm:presLayoutVars>
          <dgm:dir/>
          <dgm:resizeHandles val="exact"/>
        </dgm:presLayoutVars>
      </dgm:prSet>
      <dgm:spPr/>
    </dgm:pt>
    <dgm:pt modelId="{155FC0B4-9CE8-40B5-A466-CE808912DB12}" type="pres">
      <dgm:prSet presAssocID="{DA394DB6-7E14-489D-8680-5DFD62D2AE0E}" presName="compNode" presStyleCnt="0"/>
      <dgm:spPr/>
    </dgm:pt>
    <dgm:pt modelId="{910E46EE-2F5E-4F87-8ADA-891417F6DD5B}" type="pres">
      <dgm:prSet presAssocID="{DA394DB6-7E14-489D-8680-5DFD62D2AE0E}" presName="iconBgRect" presStyleLbl="bgShp" presStyleIdx="0" presStyleCnt="3"/>
      <dgm:spPr/>
    </dgm:pt>
    <dgm:pt modelId="{F0CF23CA-0226-4B9B-B484-B8C05C08FA3C}" type="pres">
      <dgm:prSet presAssocID="{DA394DB6-7E14-489D-8680-5DFD62D2AE0E}" presName="iconRect" presStyleLbl="nod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  <a:ln>
          <a:noFill/>
        </a:ln>
      </dgm:spPr>
    </dgm:pt>
    <dgm:pt modelId="{64B7452A-CD1B-4730-952B-BB798987F671}" type="pres">
      <dgm:prSet presAssocID="{DA394DB6-7E14-489D-8680-5DFD62D2AE0E}" presName="spaceRect" presStyleCnt="0"/>
      <dgm:spPr/>
    </dgm:pt>
    <dgm:pt modelId="{11D2093A-1D91-4972-95C5-3350C556FC7A}" type="pres">
      <dgm:prSet presAssocID="{DA394DB6-7E14-489D-8680-5DFD62D2AE0E}" presName="textRect" presStyleLbl="revTx" presStyleIdx="0" presStyleCnt="3">
        <dgm:presLayoutVars>
          <dgm:chMax val="1"/>
          <dgm:chPref val="1"/>
        </dgm:presLayoutVars>
      </dgm:prSet>
      <dgm:spPr/>
    </dgm:pt>
    <dgm:pt modelId="{8BB03BCE-B419-42F0-96E9-F2CEA2EF40DF}" type="pres">
      <dgm:prSet presAssocID="{A6D7996F-7C1F-4D61-8CE0-F60C12267CA9}" presName="sibTrans" presStyleCnt="0"/>
      <dgm:spPr/>
    </dgm:pt>
    <dgm:pt modelId="{0BB4BBE5-7E81-4FD3-A496-D986A3E01758}" type="pres">
      <dgm:prSet presAssocID="{E62983DF-3B7C-4859-924B-969F70E0C268}" presName="compNode" presStyleCnt="0"/>
      <dgm:spPr/>
    </dgm:pt>
    <dgm:pt modelId="{7A9FDB69-7798-4CB4-8491-C54EFE3184F0}" type="pres">
      <dgm:prSet presAssocID="{E62983DF-3B7C-4859-924B-969F70E0C268}" presName="iconBgRect" presStyleLbl="bgShp" presStyleIdx="1" presStyleCnt="3"/>
      <dgm:spPr/>
    </dgm:pt>
    <dgm:pt modelId="{09139CEF-AC56-4A39-8506-A7F8EF8F2FDC}" type="pres">
      <dgm:prSet presAssocID="{E62983DF-3B7C-4859-924B-969F70E0C268}" presName="iconRect" presStyleLbl="node1" presStyleIdx="1" presStyleCnt="3"/>
      <dgm:spPr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111B9C1C-F909-4EEC-A985-10F76A81352D}" type="pres">
      <dgm:prSet presAssocID="{E62983DF-3B7C-4859-924B-969F70E0C268}" presName="spaceRect" presStyleCnt="0"/>
      <dgm:spPr/>
    </dgm:pt>
    <dgm:pt modelId="{AC590F75-697D-4683-AE73-6FA515C60852}" type="pres">
      <dgm:prSet presAssocID="{E62983DF-3B7C-4859-924B-969F70E0C268}" presName="textRect" presStyleLbl="revTx" presStyleIdx="1" presStyleCnt="3">
        <dgm:presLayoutVars>
          <dgm:chMax val="1"/>
          <dgm:chPref val="1"/>
        </dgm:presLayoutVars>
      </dgm:prSet>
      <dgm:spPr/>
    </dgm:pt>
    <dgm:pt modelId="{99E9EE8B-5406-4B61-AC5D-598C2B82A991}" type="pres">
      <dgm:prSet presAssocID="{3AF4AF28-9480-4265-91E0-434B2189A469}" presName="sibTrans" presStyleCnt="0"/>
      <dgm:spPr/>
    </dgm:pt>
    <dgm:pt modelId="{CBCA8027-C037-4574-A9F4-1E0FE2497B7F}" type="pres">
      <dgm:prSet presAssocID="{B16FA164-04CE-4A34-86E6-C0FBCF5E00A6}" presName="compNode" presStyleCnt="0"/>
      <dgm:spPr/>
    </dgm:pt>
    <dgm:pt modelId="{38C9E40D-54AF-4973-A58C-D04A42004FAE}" type="pres">
      <dgm:prSet presAssocID="{B16FA164-04CE-4A34-86E6-C0FBCF5E00A6}" presName="iconBgRect" presStyleLbl="bgShp" presStyleIdx="2" presStyleCnt="3"/>
      <dgm:spPr/>
    </dgm:pt>
    <dgm:pt modelId="{79C9C835-97F5-4B8A-AD8A-7B9505E181EC}" type="pres">
      <dgm:prSet presAssocID="{B16FA164-04CE-4A34-86E6-C0FBCF5E00A6}" presName="iconRect" presStyleLbl="node1" presStyleIdx="2" presStyleCnt="3" custLinFactNeighborX="4030" custLinFactNeighborY="1"/>
      <dgm:spPr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  <a:ln>
          <a:noFill/>
        </a:ln>
      </dgm:spPr>
    </dgm:pt>
    <dgm:pt modelId="{F7CE084E-1693-42C6-9D26-322517C701BB}" type="pres">
      <dgm:prSet presAssocID="{B16FA164-04CE-4A34-86E6-C0FBCF5E00A6}" presName="spaceRect" presStyleCnt="0"/>
      <dgm:spPr/>
    </dgm:pt>
    <dgm:pt modelId="{5849C72C-29C8-497A-B816-292EB37BCBB2}" type="pres">
      <dgm:prSet presAssocID="{B16FA164-04CE-4A34-86E6-C0FBCF5E00A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3FDAB04-B663-439E-BF20-3E486847428F}" type="presOf" srcId="{DA394DB6-7E14-489D-8680-5DFD62D2AE0E}" destId="{11D2093A-1D91-4972-95C5-3350C556FC7A}" srcOrd="0" destOrd="0" presId="urn:microsoft.com/office/officeart/2018/5/layout/IconCircleLabelList"/>
    <dgm:cxn modelId="{DD5FA63E-9B35-43E9-B09B-C3A53850C3AC}" srcId="{9C47812F-892C-489E-8E2B-37FD2F0E0B19}" destId="{E62983DF-3B7C-4859-924B-969F70E0C268}" srcOrd="1" destOrd="0" parTransId="{2DF5A5B7-5D4A-438C-BE1E-224BD098931F}" sibTransId="{3AF4AF28-9480-4265-91E0-434B2189A469}"/>
    <dgm:cxn modelId="{4E89A73F-332A-4F93-B3F7-E528886BB33D}" srcId="{9C47812F-892C-489E-8E2B-37FD2F0E0B19}" destId="{B16FA164-04CE-4A34-86E6-C0FBCF5E00A6}" srcOrd="2" destOrd="0" parTransId="{51780287-B129-4A5B-8433-EBA1643E82D5}" sibTransId="{548C5731-295C-4812-85C2-D2C456273603}"/>
    <dgm:cxn modelId="{45A14254-56FE-4A8C-B1FE-A835BFA40141}" srcId="{9C47812F-892C-489E-8E2B-37FD2F0E0B19}" destId="{DA394DB6-7E14-489D-8680-5DFD62D2AE0E}" srcOrd="0" destOrd="0" parTransId="{8B2C0AF2-91F9-4A9B-86F0-FDBAF1456E76}" sibTransId="{A6D7996F-7C1F-4D61-8CE0-F60C12267CA9}"/>
    <dgm:cxn modelId="{D8F56875-4372-4D9A-B785-D70EF20679DA}" type="presOf" srcId="{B16FA164-04CE-4A34-86E6-C0FBCF5E00A6}" destId="{5849C72C-29C8-497A-B816-292EB37BCBB2}" srcOrd="0" destOrd="0" presId="urn:microsoft.com/office/officeart/2018/5/layout/IconCircleLabelList"/>
    <dgm:cxn modelId="{263FD88C-57AC-4D1C-BD33-C90C04BD3863}" type="presOf" srcId="{9C47812F-892C-489E-8E2B-37FD2F0E0B19}" destId="{7ACC83D0-D257-40FC-8D79-5EBF0B0B7E34}" srcOrd="0" destOrd="0" presId="urn:microsoft.com/office/officeart/2018/5/layout/IconCircleLabelList"/>
    <dgm:cxn modelId="{9512D5C4-3DF1-491A-AF11-3E894055B99A}" type="presOf" srcId="{E62983DF-3B7C-4859-924B-969F70E0C268}" destId="{AC590F75-697D-4683-AE73-6FA515C60852}" srcOrd="0" destOrd="0" presId="urn:microsoft.com/office/officeart/2018/5/layout/IconCircleLabelList"/>
    <dgm:cxn modelId="{70D1898F-5BE8-4500-BF90-56D482826D72}" type="presParOf" srcId="{7ACC83D0-D257-40FC-8D79-5EBF0B0B7E34}" destId="{155FC0B4-9CE8-40B5-A466-CE808912DB12}" srcOrd="0" destOrd="0" presId="urn:microsoft.com/office/officeart/2018/5/layout/IconCircleLabelList"/>
    <dgm:cxn modelId="{3F48CDC9-123B-4538-BBAC-7FEA0ACE965A}" type="presParOf" srcId="{155FC0B4-9CE8-40B5-A466-CE808912DB12}" destId="{910E46EE-2F5E-4F87-8ADA-891417F6DD5B}" srcOrd="0" destOrd="0" presId="urn:microsoft.com/office/officeart/2018/5/layout/IconCircleLabelList"/>
    <dgm:cxn modelId="{996B1F3B-984F-4B3A-BB11-CC43DD23CF1D}" type="presParOf" srcId="{155FC0B4-9CE8-40B5-A466-CE808912DB12}" destId="{F0CF23CA-0226-4B9B-B484-B8C05C08FA3C}" srcOrd="1" destOrd="0" presId="urn:microsoft.com/office/officeart/2018/5/layout/IconCircleLabelList"/>
    <dgm:cxn modelId="{9811B708-19D7-48F7-8597-0FF38C0AC92D}" type="presParOf" srcId="{155FC0B4-9CE8-40B5-A466-CE808912DB12}" destId="{64B7452A-CD1B-4730-952B-BB798987F671}" srcOrd="2" destOrd="0" presId="urn:microsoft.com/office/officeart/2018/5/layout/IconCircleLabelList"/>
    <dgm:cxn modelId="{2C9589DD-DB40-4F97-BDC6-3555C2BFC0B2}" type="presParOf" srcId="{155FC0B4-9CE8-40B5-A466-CE808912DB12}" destId="{11D2093A-1D91-4972-95C5-3350C556FC7A}" srcOrd="3" destOrd="0" presId="urn:microsoft.com/office/officeart/2018/5/layout/IconCircleLabelList"/>
    <dgm:cxn modelId="{87F5CBFE-3CA1-47EE-8FB0-743A1F05137C}" type="presParOf" srcId="{7ACC83D0-D257-40FC-8D79-5EBF0B0B7E34}" destId="{8BB03BCE-B419-42F0-96E9-F2CEA2EF40DF}" srcOrd="1" destOrd="0" presId="urn:microsoft.com/office/officeart/2018/5/layout/IconCircleLabelList"/>
    <dgm:cxn modelId="{BA4B358C-DA73-44C4-A844-20C0461B1181}" type="presParOf" srcId="{7ACC83D0-D257-40FC-8D79-5EBF0B0B7E34}" destId="{0BB4BBE5-7E81-4FD3-A496-D986A3E01758}" srcOrd="2" destOrd="0" presId="urn:microsoft.com/office/officeart/2018/5/layout/IconCircleLabelList"/>
    <dgm:cxn modelId="{56EE1117-2F15-4751-8CAF-F5D5BCB3966B}" type="presParOf" srcId="{0BB4BBE5-7E81-4FD3-A496-D986A3E01758}" destId="{7A9FDB69-7798-4CB4-8491-C54EFE3184F0}" srcOrd="0" destOrd="0" presId="urn:microsoft.com/office/officeart/2018/5/layout/IconCircleLabelList"/>
    <dgm:cxn modelId="{C0C3C4C7-B80A-4F8C-AF5D-1A9A1C21098A}" type="presParOf" srcId="{0BB4BBE5-7E81-4FD3-A496-D986A3E01758}" destId="{09139CEF-AC56-4A39-8506-A7F8EF8F2FDC}" srcOrd="1" destOrd="0" presId="urn:microsoft.com/office/officeart/2018/5/layout/IconCircleLabelList"/>
    <dgm:cxn modelId="{221F2FBE-1887-4264-97A2-1EF95588E03B}" type="presParOf" srcId="{0BB4BBE5-7E81-4FD3-A496-D986A3E01758}" destId="{111B9C1C-F909-4EEC-A985-10F76A81352D}" srcOrd="2" destOrd="0" presId="urn:microsoft.com/office/officeart/2018/5/layout/IconCircleLabelList"/>
    <dgm:cxn modelId="{9865B757-1CF6-4F3B-BA1A-96238439A924}" type="presParOf" srcId="{0BB4BBE5-7E81-4FD3-A496-D986A3E01758}" destId="{AC590F75-697D-4683-AE73-6FA515C60852}" srcOrd="3" destOrd="0" presId="urn:microsoft.com/office/officeart/2018/5/layout/IconCircleLabelList"/>
    <dgm:cxn modelId="{59050948-84FF-4D79-BBE6-47BFA276624E}" type="presParOf" srcId="{7ACC83D0-D257-40FC-8D79-5EBF0B0B7E34}" destId="{99E9EE8B-5406-4B61-AC5D-598C2B82A991}" srcOrd="3" destOrd="0" presId="urn:microsoft.com/office/officeart/2018/5/layout/IconCircleLabelList"/>
    <dgm:cxn modelId="{E8986F22-F1CA-4685-8B63-D86E0DD7ED50}" type="presParOf" srcId="{7ACC83D0-D257-40FC-8D79-5EBF0B0B7E34}" destId="{CBCA8027-C037-4574-A9F4-1E0FE2497B7F}" srcOrd="4" destOrd="0" presId="urn:microsoft.com/office/officeart/2018/5/layout/IconCircleLabelList"/>
    <dgm:cxn modelId="{687757D2-899A-41D3-A4A6-355B744F4D32}" type="presParOf" srcId="{CBCA8027-C037-4574-A9F4-1E0FE2497B7F}" destId="{38C9E40D-54AF-4973-A58C-D04A42004FAE}" srcOrd="0" destOrd="0" presId="urn:microsoft.com/office/officeart/2018/5/layout/IconCircleLabelList"/>
    <dgm:cxn modelId="{0DF0F8C2-2C12-41F3-B749-4051B9559BCF}" type="presParOf" srcId="{CBCA8027-C037-4574-A9F4-1E0FE2497B7F}" destId="{79C9C835-97F5-4B8A-AD8A-7B9505E181EC}" srcOrd="1" destOrd="0" presId="urn:microsoft.com/office/officeart/2018/5/layout/IconCircleLabelList"/>
    <dgm:cxn modelId="{EA27DA5C-4E64-463C-9AFE-D6771AB06EA0}" type="presParOf" srcId="{CBCA8027-C037-4574-A9F4-1E0FE2497B7F}" destId="{F7CE084E-1693-42C6-9D26-322517C701BB}" srcOrd="2" destOrd="0" presId="urn:microsoft.com/office/officeart/2018/5/layout/IconCircleLabelList"/>
    <dgm:cxn modelId="{108995B8-7509-40F1-BA73-BBAAF291615A}" type="presParOf" srcId="{CBCA8027-C037-4574-A9F4-1E0FE2497B7F}" destId="{5849C72C-29C8-497A-B816-292EB37BCBB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1F091-D631-478C-8EE3-265B3B58D0F3}">
      <dsp:nvSpPr>
        <dsp:cNvPr id="0" name=""/>
        <dsp:cNvSpPr/>
      </dsp:nvSpPr>
      <dsp:spPr>
        <a:xfrm>
          <a:off x="8146" y="723740"/>
          <a:ext cx="2434926" cy="14609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Choix: Construction à ossature bois.</a:t>
          </a:r>
          <a:endParaRPr lang="en-US" sz="2500" kern="1200"/>
        </a:p>
      </dsp:txBody>
      <dsp:txXfrm>
        <a:off x="50936" y="766530"/>
        <a:ext cx="2349346" cy="1375375"/>
      </dsp:txXfrm>
    </dsp:sp>
    <dsp:sp modelId="{163F0046-8348-43ED-A95D-B449057F2AB0}">
      <dsp:nvSpPr>
        <dsp:cNvPr id="0" name=""/>
        <dsp:cNvSpPr/>
      </dsp:nvSpPr>
      <dsp:spPr>
        <a:xfrm>
          <a:off x="2657346" y="1152287"/>
          <a:ext cx="516204" cy="6038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657346" y="1273059"/>
        <a:ext cx="361343" cy="362317"/>
      </dsp:txXfrm>
    </dsp:sp>
    <dsp:sp modelId="{307179E2-B715-48F1-AE48-BD5ABCD5E410}">
      <dsp:nvSpPr>
        <dsp:cNvPr id="0" name=""/>
        <dsp:cNvSpPr/>
      </dsp:nvSpPr>
      <dsp:spPr>
        <a:xfrm>
          <a:off x="3417042" y="723740"/>
          <a:ext cx="2434926" cy="1460955"/>
        </a:xfrm>
        <a:prstGeom prst="roundRect">
          <a:avLst>
            <a:gd name="adj" fmla="val 10000"/>
          </a:avLst>
        </a:prstGeom>
        <a:solidFill>
          <a:schemeClr val="accent2">
            <a:hueOff val="560596"/>
            <a:satOff val="-25182"/>
            <a:lumOff val="33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Justification du choix: </a:t>
          </a:r>
          <a:endParaRPr lang="en-US" sz="2500" kern="1200"/>
        </a:p>
      </dsp:txBody>
      <dsp:txXfrm>
        <a:off x="3459832" y="766530"/>
        <a:ext cx="2349346" cy="1375375"/>
      </dsp:txXfrm>
    </dsp:sp>
    <dsp:sp modelId="{D8CD1366-F7B8-44DC-9C33-6642E6AC9833}">
      <dsp:nvSpPr>
        <dsp:cNvPr id="0" name=""/>
        <dsp:cNvSpPr/>
      </dsp:nvSpPr>
      <dsp:spPr>
        <a:xfrm>
          <a:off x="6066242" y="1152287"/>
          <a:ext cx="516204" cy="6038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121191"/>
            <a:satOff val="-50365"/>
            <a:lumOff val="666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066242" y="1273059"/>
        <a:ext cx="361343" cy="362317"/>
      </dsp:txXfrm>
    </dsp:sp>
    <dsp:sp modelId="{C53B5336-81CE-4102-82B5-AC82EA47C46C}">
      <dsp:nvSpPr>
        <dsp:cNvPr id="0" name=""/>
        <dsp:cNvSpPr/>
      </dsp:nvSpPr>
      <dsp:spPr>
        <a:xfrm>
          <a:off x="6825939" y="723740"/>
          <a:ext cx="2434926" cy="1460955"/>
        </a:xfrm>
        <a:prstGeom prst="roundRect">
          <a:avLst>
            <a:gd name="adj" fmla="val 10000"/>
          </a:avLst>
        </a:prstGeom>
        <a:solidFill>
          <a:schemeClr val="accent2">
            <a:hueOff val="1121191"/>
            <a:satOff val="-50365"/>
            <a:lumOff val="6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Le bois est un matériau écologique</a:t>
          </a:r>
          <a:endParaRPr lang="en-US" sz="2500" kern="1200"/>
        </a:p>
      </dsp:txBody>
      <dsp:txXfrm>
        <a:off x="6868729" y="766530"/>
        <a:ext cx="2349346" cy="1375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E46EE-2F5E-4F87-8ADA-891417F6DD5B}">
      <dsp:nvSpPr>
        <dsp:cNvPr id="0" name=""/>
        <dsp:cNvSpPr/>
      </dsp:nvSpPr>
      <dsp:spPr>
        <a:xfrm>
          <a:off x="290862" y="861067"/>
          <a:ext cx="901775" cy="9017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CF23CA-0226-4B9B-B484-B8C05C08FA3C}">
      <dsp:nvSpPr>
        <dsp:cNvPr id="0" name=""/>
        <dsp:cNvSpPr/>
      </dsp:nvSpPr>
      <dsp:spPr>
        <a:xfrm>
          <a:off x="483044" y="1053249"/>
          <a:ext cx="517412" cy="517412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2093A-1D91-4972-95C5-3350C556FC7A}">
      <dsp:nvSpPr>
        <dsp:cNvPr id="0" name=""/>
        <dsp:cNvSpPr/>
      </dsp:nvSpPr>
      <dsp:spPr>
        <a:xfrm>
          <a:off x="2590" y="2043724"/>
          <a:ext cx="1478320" cy="591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200" kern="1200" dirty="0"/>
            <a:t>Montant: 75x250</a:t>
          </a:r>
          <a:endParaRPr lang="en-US" sz="1200" kern="1200" dirty="0"/>
        </a:p>
      </dsp:txBody>
      <dsp:txXfrm>
        <a:off x="2590" y="2043724"/>
        <a:ext cx="1478320" cy="591328"/>
      </dsp:txXfrm>
    </dsp:sp>
    <dsp:sp modelId="{7A9FDB69-7798-4CB4-8491-C54EFE3184F0}">
      <dsp:nvSpPr>
        <dsp:cNvPr id="0" name=""/>
        <dsp:cNvSpPr/>
      </dsp:nvSpPr>
      <dsp:spPr>
        <a:xfrm>
          <a:off x="2027889" y="861067"/>
          <a:ext cx="901775" cy="9017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139CEF-AC56-4A39-8506-A7F8EF8F2FDC}">
      <dsp:nvSpPr>
        <dsp:cNvPr id="0" name=""/>
        <dsp:cNvSpPr/>
      </dsp:nvSpPr>
      <dsp:spPr>
        <a:xfrm>
          <a:off x="2220070" y="1053249"/>
          <a:ext cx="517412" cy="517412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590F75-697D-4683-AE73-6FA515C60852}">
      <dsp:nvSpPr>
        <dsp:cNvPr id="0" name=""/>
        <dsp:cNvSpPr/>
      </dsp:nvSpPr>
      <dsp:spPr>
        <a:xfrm>
          <a:off x="1739616" y="2043724"/>
          <a:ext cx="1478320" cy="591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200" kern="1200" dirty="0"/>
            <a:t>Poutre: 75x 250 </a:t>
          </a:r>
          <a:endParaRPr lang="en-US" sz="1200" kern="1200" dirty="0"/>
        </a:p>
      </dsp:txBody>
      <dsp:txXfrm>
        <a:off x="1739616" y="2043724"/>
        <a:ext cx="1478320" cy="591328"/>
      </dsp:txXfrm>
    </dsp:sp>
    <dsp:sp modelId="{38C9E40D-54AF-4973-A58C-D04A42004FAE}">
      <dsp:nvSpPr>
        <dsp:cNvPr id="0" name=""/>
        <dsp:cNvSpPr/>
      </dsp:nvSpPr>
      <dsp:spPr>
        <a:xfrm>
          <a:off x="3764915" y="861067"/>
          <a:ext cx="901775" cy="9017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C9C835-97F5-4B8A-AD8A-7B9505E181EC}">
      <dsp:nvSpPr>
        <dsp:cNvPr id="0" name=""/>
        <dsp:cNvSpPr/>
      </dsp:nvSpPr>
      <dsp:spPr>
        <a:xfrm>
          <a:off x="3977949" y="1053254"/>
          <a:ext cx="517412" cy="517412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49C72C-29C8-497A-B816-292EB37BCBB2}">
      <dsp:nvSpPr>
        <dsp:cNvPr id="0" name=""/>
        <dsp:cNvSpPr/>
      </dsp:nvSpPr>
      <dsp:spPr>
        <a:xfrm>
          <a:off x="3476643" y="2043724"/>
          <a:ext cx="1478320" cy="591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200" kern="1200" dirty="0"/>
            <a:t>Solive plancher:75 x200</a:t>
          </a:r>
          <a:endParaRPr lang="en-US" sz="1200" kern="1200" dirty="0"/>
        </a:p>
      </dsp:txBody>
      <dsp:txXfrm>
        <a:off x="3476643" y="2043724"/>
        <a:ext cx="1478320" cy="591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CENTRE DE LOISIR 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A1E51-F4A3-4CEC-8963-96F6FD43CAC8}" type="datetimeFigureOut">
              <a:rPr lang="fr-FR" smtClean="0"/>
              <a:t>17/01/2022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17395-56C7-492D-AD3E-DFA2A08FAB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626078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4891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00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8649DAF-093F-4482-AA38-346E9A2DEE94}" type="slidenum">
              <a:rPr lang="fr-FR" smtClean="0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0528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8649DAF-093F-4482-AA38-346E9A2DEE94}" type="slidenum">
              <a:rPr lang="fr-FR" smtClean="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4441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8649DAF-093F-4482-AA38-346E9A2DEE94}" type="slidenum">
              <a:rPr lang="fr-FR" smtClean="0"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1691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6F92C140-8390-4287-A1FC-674CDD6B0548}" type="datetime1">
              <a:rPr lang="en-US" smtClean="0"/>
              <a:t>1/17/2022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668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53E6-942E-4A75-8C26-53C67E4CF0B6}" type="datetime1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03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D98E5-C31A-4689-9089-9823F6388AE8}" type="datetime1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12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 et image grand form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3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6" name="Zone de texte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dirty="0"/>
              <a:t>Insérez ou glissez-déplacez une image ici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64300" y="1152000"/>
            <a:ext cx="5307700" cy="4680000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585228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uit numér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ectangle à coins arrondis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45" name="Rectangle à coins arrondis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46" name="Rectangle : Coins arrondis 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47" name="Rectangle à coins arrondis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48" name="Rectangle à coins arrondis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rtlCol="0"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dirty="0"/>
              <a:t>Placez ici un texte mis en relief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5" name="Espace réservé d’image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Insérez ou glissez-déplacez une image ici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3509766"/>
            <a:ext cx="2951163" cy="2322709"/>
          </a:xfrm>
        </p:spPr>
        <p:txBody>
          <a:bodyPr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371888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dirty="0"/>
              <a:t>Insérez ou glissez-déplacez une image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6" name="Zone de texte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846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5ECF-2B34-4723-BCE6-97AA282356C6}" type="datetime1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48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79C4FC9-BB22-4994-9191-EE3E667A92EC}" type="datetime1">
              <a:rPr lang="en-US" smtClean="0"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133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AB16-18C4-4D5E-9F85-8692C772355F}" type="datetime1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38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6F437-1121-4452-91C6-A3C6B6C75011}" type="datetime1">
              <a:rPr lang="en-US" smtClean="0"/>
              <a:t>1/17/2022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27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1726-AC5D-44CA-975A-55B3395B6841}" type="datetime1">
              <a:rPr lang="en-US" smtClean="0"/>
              <a:t>1/17/2022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52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72F11-A1DF-4E85-8DF4-16BFFCF656E8}" type="datetime1">
              <a:rPr lang="en-US" smtClean="0"/>
              <a:t>1/17/2022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0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18DA69E-237C-4CBE-86DC-00A24703751A}" type="datetime1">
              <a:rPr lang="en-US" smtClean="0"/>
              <a:t>1/17/2022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2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F3BBACCD-3267-46D0-914D-9B3E8E5B44C3}" type="datetime1">
              <a:rPr lang="en-US" smtClean="0"/>
              <a:t>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0896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8E16CFA-0BD4-4E4F-B2E1-272C20FE50C9}" type="datetime1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65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04" r:id="rId5"/>
    <p:sldLayoutId id="2147483810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5" r:id="rId12"/>
    <p:sldLayoutId id="2147483816" r:id="rId13"/>
    <p:sldLayoutId id="2147483817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ue basse des gratte-ciels financiers modernes dans le ciel">
            <a:extLst>
              <a:ext uri="{FF2B5EF4-FFF2-40B4-BE49-F238E27FC236}">
                <a16:creationId xmlns:a16="http://schemas.microsoft.com/office/drawing/2014/main" id="{5157FA28-FA6C-4AB8-9E6C-8972EDD327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63F91E-E9AB-410C-9139-E96A1272E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145818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fr-FR" sz="3200" dirty="0"/>
              <a:t>PROJET DE Conception D’UN CENTRE DE LOISIR POUR L’ECOLE D’AUBAREDE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18C38E9-E7E1-4055-8AAC-E8EC691EC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</a:t>
            </a:fld>
            <a:endParaRPr lang="en-US" dirty="0"/>
          </a:p>
        </p:txBody>
      </p:sp>
      <p:sp>
        <p:nvSpPr>
          <p:cNvPr id="11" name="Zone de texte 31">
            <a:extLst>
              <a:ext uri="{FF2B5EF4-FFF2-40B4-BE49-F238E27FC236}">
                <a16:creationId xmlns:a16="http://schemas.microsoft.com/office/drawing/2014/main" id="{85500DF0-E34D-4C24-A172-7867C536BE2B}"/>
              </a:ext>
            </a:extLst>
          </p:cNvPr>
          <p:cNvSpPr txBox="1"/>
          <p:nvPr/>
        </p:nvSpPr>
        <p:spPr>
          <a:xfrm>
            <a:off x="3487845" y="3693330"/>
            <a:ext cx="4930140" cy="138011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Réalisé par :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KHLIF ALAEDDINE</a:t>
            </a:r>
            <a:endParaRPr lang="en-US" sz="1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FARES FRIKHA</a:t>
            </a:r>
            <a:endParaRPr lang="en-US" sz="11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SANOU BINTOU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SOUFIANE HAMDINI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673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3E6BE5-E059-43EE-B82A-9AFC16060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 de niveau R+1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85DDBE-7C6B-4FE6-A4EF-9FADE4ABC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10</a:t>
            </a:fld>
            <a:endParaRPr lang="en-US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E6284024-7191-4440-9463-D138D9B43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467" y="2103438"/>
            <a:ext cx="6841066" cy="3849687"/>
          </a:xfrm>
        </p:spPr>
      </p:pic>
    </p:spTree>
    <p:extLst>
      <p:ext uri="{BB962C8B-B14F-4D97-AF65-F5344CB8AC3E}">
        <p14:creationId xmlns:p14="http://schemas.microsoft.com/office/powerpoint/2010/main" val="109758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D6CD28-D147-4DC0-A5FF-335351C7D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CDDF69-9963-4CB8-8441-2D6CA2C6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199"/>
            <a:ext cx="11281609" cy="21461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B53A5F-63B3-4E86-93F7-275390D7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0453"/>
            <a:ext cx="10954512" cy="1819656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5E7F4CC-7A05-495A-B79E-7C153C561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94" y="844481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III- Choix des matériaux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59F660-CE76-4917-84B3-CF9A4995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898E8CEE-F4B0-492C-A1B0-E6AC87AE99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1838828"/>
              </p:ext>
            </p:extLst>
          </p:nvPr>
        </p:nvGraphicFramePr>
        <p:xfrm>
          <a:off x="1473200" y="3060562"/>
          <a:ext cx="9269012" cy="2908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690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2DC4AA0A-D9C3-4A0B-990D-1BCB0022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1219386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F5DF1A3-D999-4321-9883-672BECEBF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827" y="1945602"/>
            <a:ext cx="3813018" cy="1566880"/>
          </a:xfrm>
          <a:prstGeom prst="rect">
            <a:avLst/>
          </a:prstGeom>
        </p:spPr>
      </p:pic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9CAEE6D6-9897-4265-BDBF-1FFC54E99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6197" y="1229032"/>
            <a:ext cx="5600669" cy="2817251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70878C7-7719-40BD-AA97-751A85670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rgbClr val="464A5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D9D3865-C494-4C4A-8495-8245E905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78EE79F-FCAA-4CF9-9746-730B51FC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634895"/>
            <a:ext cx="0" cy="115268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29592C47-5942-4186-B93C-B93D8B11451D}"/>
              </a:ext>
            </a:extLst>
          </p:cNvPr>
          <p:cNvSpPr txBox="1"/>
          <p:nvPr/>
        </p:nvSpPr>
        <p:spPr>
          <a:xfrm>
            <a:off x="6256866" y="4495894"/>
            <a:ext cx="4978899" cy="1444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>
                <a:solidFill>
                  <a:srgbClr val="FFFFFF"/>
                </a:solidFill>
              </a:rPr>
              <a:t>1m3 de bois fixe 1t de CO2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BAD08C-0CF6-4B18-B986-E3C3B0C04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309" y="6419754"/>
            <a:ext cx="696191" cy="274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34B7E4EF-A1BD-40F4-AB7B-04F084DD991D}" type="slidenum">
              <a:rPr lang="en-US" sz="1000">
                <a:solidFill>
                  <a:schemeClr val="bg1">
                    <a:lumMod val="85000"/>
                    <a:lumOff val="15000"/>
                  </a:schemeClr>
                </a:solidFill>
              </a:rPr>
              <a:pPr defTabSz="457200">
                <a:spcAft>
                  <a:spcPts val="600"/>
                </a:spcAft>
              </a:pPr>
              <a:t>12</a:t>
            </a:fld>
            <a:endParaRPr lang="en-US" sz="100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858864F-081F-4232-AAC5-6A3EF5557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002" y="4968366"/>
            <a:ext cx="4183801" cy="61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09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B9A572E-E1FE-4F6F-A4C0-89CDCFB1F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804073"/>
            <a:ext cx="4602152" cy="1345449"/>
          </a:xfrm>
        </p:spPr>
        <p:txBody>
          <a:bodyPr>
            <a:normAutofit/>
          </a:bodyPr>
          <a:lstStyle/>
          <a:p>
            <a:r>
              <a:rPr lang="fr-FR" sz="3700"/>
              <a:t>2) Composition des murs exterieurs</a:t>
            </a:r>
          </a:p>
        </p:txBody>
      </p:sp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C69DB3D3-4B95-4717-93B9-D2D95AECA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44" r="24562"/>
          <a:stretch/>
        </p:blipFill>
        <p:spPr>
          <a:xfrm>
            <a:off x="920126" y="619331"/>
            <a:ext cx="4507676" cy="272923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62AEE77-744A-415C-9B89-B3D8AE03A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156" y="3509433"/>
            <a:ext cx="3945615" cy="2771795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83D79B-0E3B-467A-B440-4F83FCF96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303563"/>
            <a:ext cx="4602152" cy="3715424"/>
          </a:xfrm>
        </p:spPr>
        <p:txBody>
          <a:bodyPr>
            <a:normAutofit/>
          </a:bodyPr>
          <a:lstStyle/>
          <a:p>
            <a:pPr marL="342900" lvl="0" indent="-342900">
              <a:buFont typeface="Wingdings" panose="05000000000000000000" pitchFamily="2" charset="2"/>
              <a:buChar char=""/>
            </a:pPr>
            <a:r>
              <a:rPr lang="fr-FR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et 2 Revêtement extérieur : bardage en bois de chêne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"/>
            </a:pPr>
            <a:r>
              <a:rPr lang="fr-FR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(3) Isolant fibre de bois 100 mm recouvert sur sa face extérieur par un pare-pluie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"/>
            </a:pPr>
            <a:r>
              <a:rPr lang="fr-FR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(4) Ossature en bois dont les vides son combler par l’isolant(fibre de bois)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"/>
            </a:pPr>
            <a:r>
              <a:rPr lang="fr-FR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(5) Frein vapeur et contreventement (en panneau d’OSB  3 de 8mm) doublé sur sa face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"/>
            </a:pPr>
            <a:r>
              <a:rPr lang="fr-FR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(6) Vide  pour passage gaine électriques et autres (32 mm)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fr-FR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(7) Parement intérieur: plaque de plâtre 13mm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63AB3E-93C2-47E4-A60A-F2D1F1FF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5565" y="6314102"/>
            <a:ext cx="548640" cy="274320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4B7E4EF-A1BD-40F4-AB7B-04F084DD991D}" type="slidenum">
              <a:rPr lang="en-US" sz="700">
                <a:solidFill>
                  <a:schemeClr val="tx1">
                    <a:lumMod val="85000"/>
                    <a:lumOff val="15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417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DC4AA0A-D9C3-4A0B-990D-1BCB0022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1219386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E9AC2C2-1767-4432-9447-C1D536853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353" y="648231"/>
            <a:ext cx="7799597" cy="32173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0878C7-7719-40BD-AA97-751A85670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rgbClr val="3D344C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9D3865-C494-4C4A-8495-8245E905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1AFBE25-97BD-4AB3-9F23-0997031D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4" y="4495894"/>
            <a:ext cx="4942542" cy="1371600"/>
          </a:xfrm>
        </p:spPr>
        <p:txBody>
          <a:bodyPr>
            <a:normAutofit/>
          </a:bodyPr>
          <a:lstStyle/>
          <a:p>
            <a:pPr algn="r"/>
            <a:r>
              <a:rPr lang="fr-FR" sz="3100" b="1" u="sng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Composition du mur intérieur (Cloison)</a:t>
            </a:r>
            <a:br>
              <a:rPr lang="en-US" sz="31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FR" sz="3100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8EE79F-FCAA-4CF9-9746-730B51FC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634895"/>
            <a:ext cx="0" cy="1152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4E20B0-6C68-4EAF-8384-BFCDB1AF7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866" y="4495894"/>
            <a:ext cx="4978899" cy="144471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fr-FR" sz="13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Les cloisons se composent de :</a:t>
            </a:r>
            <a:endParaRPr lang="en-US" sz="13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r>
              <a:rPr lang="fr-FR" sz="13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Plâtre de 13mm d’épaisseur</a:t>
            </a:r>
            <a:endParaRPr lang="en-US" sz="13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r>
              <a:rPr lang="fr-FR" sz="13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D’un isolant fibre de bois de 75mm</a:t>
            </a:r>
            <a:endParaRPr lang="en-US" sz="13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fr-FR" sz="13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Plâtre de 13mm</a:t>
            </a:r>
            <a:endParaRPr lang="en-US" sz="13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fr-FR" sz="130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CA5B7A-F118-44E4-A1B1-5DC63A8F0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309" y="6419754"/>
            <a:ext cx="670494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883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5AF30C-6C10-49D4-B6E9-82471601E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804073"/>
            <a:ext cx="4602152" cy="1345449"/>
          </a:xfrm>
        </p:spPr>
        <p:txBody>
          <a:bodyPr>
            <a:normAutofit/>
          </a:bodyPr>
          <a:lstStyle/>
          <a:p>
            <a:r>
              <a:rPr lang="fr-FR" dirty="0"/>
              <a:t>3) Les dalles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68D2C38-B233-4C7B-A102-301274D8D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25" y="3509433"/>
            <a:ext cx="4658478" cy="2771795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C50D43-5741-4650-AC57-5F1741920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303563"/>
            <a:ext cx="4602152" cy="3715424"/>
          </a:xfrm>
        </p:spPr>
        <p:txBody>
          <a:bodyPr>
            <a:normAutofit/>
          </a:bodyPr>
          <a:lstStyle/>
          <a:p>
            <a:pPr marL="468630" indent="-285750"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fr-FR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 bois a besoin d’un support rigide la dalle du plancher bas au RDC (le dallage) est réalisé en béton armé: (béton armée  12cm + isolation 0,8cm)</a:t>
            </a:r>
          </a:p>
          <a:p>
            <a:pPr indent="0">
              <a:spcAft>
                <a:spcPts val="800"/>
              </a:spcAft>
              <a:buNone/>
            </a:pPr>
            <a:r>
              <a:rPr lang="fr-FR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indent="0">
              <a:spcAft>
                <a:spcPts val="800"/>
              </a:spcAft>
              <a:buNone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630" indent="-285750"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fr-FR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dalle séparant les niveaux RDC et R+1 est réalisé en bois. Elle est composée de solives reposant sur des poutres maîtresses. Cette ossature est recouverte d’un panneau OSB de 12 mm sur lequel est posé le parquet.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2DFC52-DD76-44EE-A0FC-6570C17EC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5565" y="6314102"/>
            <a:ext cx="548640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784FD64-ED5C-4DD4-BB2A-2968AC078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621"/>
            <a:ext cx="6175117" cy="222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9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5F88F0-AB8E-4289-B336-FB613B85D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fr-FR" dirty="0"/>
              <a:t>4) La fondation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991F9D1-3630-4021-A6AA-F103448E8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56" y="1506766"/>
            <a:ext cx="4414438" cy="3862633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0C7047-A6DF-4449-A54E-5F5BA21D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 marL="468630" indent="-285750"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fr-FR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Semelles filantes de 0.5m de large x 0,3 m de hauteur. Les semelles sont en béton armé de claseC30. Selon l’annexe nationale, la profondeur hors gel pour la région d’Aubarède est de 0,5m.</a:t>
            </a:r>
          </a:p>
          <a:p>
            <a:pPr indent="0">
              <a:spcAft>
                <a:spcPts val="800"/>
              </a:spcAft>
              <a:buNone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68630" indent="-285750"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fr-FR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 mur de soubassement est en maçonnerie de brique creuses de 20 x25 x50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0663C3-4733-4BE7-8E89-F0966320B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4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5EC5F9-F1BB-4534-B5C9-711EAD2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fr-FR"/>
              <a:t>5) La toiture</a:t>
            </a:r>
            <a:endParaRPr lang="fr-FR" dirty="0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91DED6C-E6A2-4630-A4D9-E009EB7A9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56" y="2097197"/>
            <a:ext cx="4414438" cy="2681771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E41018-A816-48B4-9B20-522F562FD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fr-FR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toiture 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sera préfabriquée en atelier et </a:t>
            </a:r>
            <a:r>
              <a:rPr lang="fr-FR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présente comme suit sous forme de caisson :</a:t>
            </a:r>
          </a:p>
          <a:p>
            <a:pPr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fr-FR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fermes en bois recouverte d’une couverture en tuile.</a:t>
            </a:r>
          </a:p>
          <a:p>
            <a:pPr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fr-FR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D’un isolant </a:t>
            </a:r>
            <a:r>
              <a:rPr lang="fr-F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 paille de 200mm</a:t>
            </a:r>
          </a:p>
          <a:p>
            <a:pPr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fr-FR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D’un écran en panneau </a:t>
            </a:r>
            <a:r>
              <a:rPr lang="fr-FR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osb</a:t>
            </a:r>
            <a:r>
              <a:rPr lang="fr-FR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12mm</a:t>
            </a:r>
          </a:p>
          <a:p>
            <a:pPr marL="0" indent="0">
              <a:spcAft>
                <a:spcPts val="800"/>
              </a:spcAft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3CBD6C-8284-4EF4-98C9-9D54B185E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496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bstract background of 3D colourful bars">
            <a:extLst>
              <a:ext uri="{FF2B5EF4-FFF2-40B4-BE49-F238E27FC236}">
                <a16:creationId xmlns:a16="http://schemas.microsoft.com/office/drawing/2014/main" id="{104565F1-2678-43C1-B051-4CFEBB7F91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3467" b="2264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46A054-15B5-41F1-AC5D-DD8C1A9C5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2091263"/>
            <a:ext cx="8652938" cy="2461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cap="all" spc="-100"/>
              <a:t>IV- Etude structurale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B6FE4A1-4B31-4942-AAD6-210178095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6591" y="5172891"/>
            <a:ext cx="2111881" cy="228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34B7E4EF-A1BD-40F4-AB7B-04F084DD991D}" type="slidenum">
              <a:rPr lang="en-US" sz="1000">
                <a:solidFill>
                  <a:schemeClr val="tx1">
                    <a:lumMod val="85000"/>
                    <a:lumOff val="15000"/>
                  </a:schemeClr>
                </a:solidFill>
              </a:rPr>
              <a:pPr defTabSz="457200"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179889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3F75E8-0637-45AB-9782-83B54135E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1) Etude structurale de l’existant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99B2B1-6D67-41C8-92E6-1432EEC98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Modélisation sur robot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E0F4893-74C0-4964-BD9B-99623FFB5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19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19BD659-90F7-44CA-A42A-502258D4E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897" y="1655482"/>
            <a:ext cx="6463941" cy="457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20477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30E3AC-6BC7-4B9C-8C37-E04A83C6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1964" y="840635"/>
            <a:ext cx="5520256" cy="1007829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287247-E494-4201-BBE6-49A8FA4BA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4144" y="1906954"/>
            <a:ext cx="5264617" cy="4128086"/>
          </a:xfrm>
        </p:spPr>
        <p:txBody>
          <a:bodyPr>
            <a:normAutofit fontScale="92500" lnSpcReduction="10000"/>
          </a:bodyPr>
          <a:lstStyle/>
          <a:p>
            <a:pPr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romanUcPeriod"/>
            </a:pP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SITUATION DU PROJET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romanUcPeriod"/>
            </a:pP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CONCEPTION ARCHITECTURAL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romanUcPeriod"/>
            </a:pP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CHOIX DES MATERIAUX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romanUcPeriod"/>
            </a:pP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ETUDE STRUCTURALE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romanUcPeriod"/>
            </a:pP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ETUDE THERMIQUE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romanUcPeriod"/>
            </a:pPr>
            <a:r>
              <a:rPr lang="fr-FR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ANALYSE DU TRAVAIL COLLABORATIF SUR KROQUI</a:t>
            </a:r>
            <a:endParaRPr lang="fr-FR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50000"/>
              </a:lnSpc>
              <a:spcAft>
                <a:spcPts val="8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15AA46-E36C-4BA2-91CA-4107C93D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47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991164-720F-48A0-80B9-51ED9FFDD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20</a:t>
            </a:fld>
            <a:endParaRPr lang="en-US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7D77B2C4-E7B3-40E3-A754-F95D4DCE7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291781" cy="3849624"/>
          </a:xfrm>
        </p:spPr>
        <p:txBody>
          <a:bodyPr/>
          <a:lstStyle/>
          <a:p>
            <a:r>
              <a:rPr lang="fr-FR" dirty="0"/>
              <a:t>Cas de charge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91096B2-4A50-46B7-89E8-FC757E2C4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8" y="590550"/>
            <a:ext cx="4797988" cy="30670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1DDB748-F60E-44A3-95F1-453009276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683" y="1574793"/>
            <a:ext cx="5673213" cy="446024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6E6A4C6-D726-4A2A-836B-0FCCDD745CB7}"/>
              </a:ext>
            </a:extLst>
          </p:cNvPr>
          <p:cNvSpPr txBox="1"/>
          <p:nvPr/>
        </p:nvSpPr>
        <p:spPr>
          <a:xfrm>
            <a:off x="1062038" y="2890684"/>
            <a:ext cx="3854246" cy="37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Simulation vent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2B20614-CD32-4544-A021-C97A6C0BE5FC}"/>
              </a:ext>
            </a:extLst>
          </p:cNvPr>
          <p:cNvSpPr txBox="1"/>
          <p:nvPr/>
        </p:nvSpPr>
        <p:spPr>
          <a:xfrm>
            <a:off x="9601354" y="2149823"/>
            <a:ext cx="3854246" cy="37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Cas de charge</a:t>
            </a:r>
          </a:p>
        </p:txBody>
      </p:sp>
    </p:spTree>
    <p:extLst>
      <p:ext uri="{BB962C8B-B14F-4D97-AF65-F5344CB8AC3E}">
        <p14:creationId xmlns:p14="http://schemas.microsoft.com/office/powerpoint/2010/main" val="1993323057"/>
      </p:ext>
    </p:ext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78E5A6-CE52-44E9-AA2F-495F7438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Combinaisons de calcul ELU et ELS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1D89DC-8583-4686-829A-B11A9BD84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21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C1F8C6-FE72-4DD5-8084-CB4206509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2033587"/>
            <a:ext cx="86201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27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B79D58-A30E-4700-BC3B-12094B630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052E43D-9C88-4661-86F4-98BB7760D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304" y="1740309"/>
            <a:ext cx="9047470" cy="3529275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2CF69660-F4F0-44DD-98DC-AF52E0026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360" y="1958340"/>
            <a:ext cx="2415540" cy="14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35449"/>
      </p:ext>
    </p:extLst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A35503-BB49-4022-9B2F-5F58BBB3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2) Etude structurale de la nouvelle structure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C8ABB9F-CD2F-4EE5-8DE6-81899659F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5781" y="2103438"/>
            <a:ext cx="6600438" cy="3849687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8491AF-07D7-4FB4-9FD5-5FBDEF41D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23</a:t>
            </a:fld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80627CF-0BA4-4E22-A9DD-8F9AF57469FD}"/>
              </a:ext>
            </a:extLst>
          </p:cNvPr>
          <p:cNvSpPr txBox="1"/>
          <p:nvPr/>
        </p:nvSpPr>
        <p:spPr>
          <a:xfrm>
            <a:off x="570271" y="2645605"/>
            <a:ext cx="377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Modélisation sur Robot</a:t>
            </a:r>
          </a:p>
        </p:txBody>
      </p:sp>
    </p:spTree>
    <p:extLst>
      <p:ext uri="{BB962C8B-B14F-4D97-AF65-F5344CB8AC3E}">
        <p14:creationId xmlns:p14="http://schemas.microsoft.com/office/powerpoint/2010/main" val="2284489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70F4969-ABB3-4D28-9CD6-315FADB9A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400" cap="all" spc="-100">
                <a:solidFill>
                  <a:schemeClr val="bg1"/>
                </a:solidFill>
              </a:rPr>
              <a:t>Génération des charges du vent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564A4C8-986B-41FC-AEFA-8CE8980F0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46570" y="1481485"/>
            <a:ext cx="6202238" cy="389190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36985A-0BE9-4C92-9E5F-46A898258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941" y="6397161"/>
            <a:ext cx="2023373" cy="228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34B7E4EF-A1BD-40F4-AB7B-04F084DD991D}" type="slidenum">
              <a:rPr lang="en-US" sz="10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defTabSz="457200"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US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459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4B07AD08-0E7B-4A4F-9666-FC9E0C1C6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182" y="2103438"/>
            <a:ext cx="7241636" cy="3849687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B0F232-B35A-483D-86B8-7FDD810CF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25</a:t>
            </a:fld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5BFDA9B-69AB-4D21-BC24-3DD4EEA90798}"/>
              </a:ext>
            </a:extLst>
          </p:cNvPr>
          <p:cNvSpPr txBox="1"/>
          <p:nvPr/>
        </p:nvSpPr>
        <p:spPr>
          <a:xfrm>
            <a:off x="2212258" y="766916"/>
            <a:ext cx="750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Intégration des charges de vent dans les cas de charge</a:t>
            </a:r>
          </a:p>
        </p:txBody>
      </p:sp>
    </p:spTree>
    <p:extLst>
      <p:ext uri="{BB962C8B-B14F-4D97-AF65-F5344CB8AC3E}">
        <p14:creationId xmlns:p14="http://schemas.microsoft.com/office/powerpoint/2010/main" val="2545327700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957F0F60-F443-4E3E-BC57-C44D52248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937" y="1415845"/>
            <a:ext cx="8620125" cy="4460286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4E5843-199C-4234-BE77-2EFCDE341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26</a:t>
            </a:fld>
            <a:endParaRPr lang="en-US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D16913D6-3F13-4FF1-B1E9-02B146695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521" y="1604379"/>
            <a:ext cx="2415540" cy="14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68280"/>
      </p:ext>
    </p:extLst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0DB9CE-040B-4197-B7B2-DDA014530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fr-FR" dirty="0"/>
              <a:t>Sections retenues</a:t>
            </a:r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2482458-6DFD-4718-AB91-1DA29CDFB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56" y="1868129"/>
            <a:ext cx="4414438" cy="267356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96F24B-B62B-4A48-9D44-769A06BF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graphicFrame>
        <p:nvGraphicFramePr>
          <p:cNvPr id="16" name="Espace réservé du contenu 6">
            <a:extLst>
              <a:ext uri="{FF2B5EF4-FFF2-40B4-BE49-F238E27FC236}">
                <a16:creationId xmlns:a16="http://schemas.microsoft.com/office/drawing/2014/main" id="{BF740ABE-C86F-488B-9123-19D42402AC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5010535"/>
              </p:ext>
            </p:extLst>
          </p:nvPr>
        </p:nvGraphicFramePr>
        <p:xfrm>
          <a:off x="6579450" y="2538919"/>
          <a:ext cx="4957554" cy="349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882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Fumée provenant d’une usine">
            <a:extLst>
              <a:ext uri="{FF2B5EF4-FFF2-40B4-BE49-F238E27FC236}">
                <a16:creationId xmlns:a16="http://schemas.microsoft.com/office/drawing/2014/main" id="{2A03F455-F558-4C2F-A7EA-8559B2A267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758322-AF39-431C-99F4-0C381AB64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spc="-100" dirty="0"/>
              <a:t>V- Etude thermique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7F06F0-3D06-41EC-A4B9-35D49F66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6591" y="5172891"/>
            <a:ext cx="2111881" cy="228600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Aft>
                <a:spcPts val="600"/>
              </a:spcAft>
            </a:pPr>
            <a:fld id="{34B7E4EF-A1BD-40F4-AB7B-04F084DD991D}" type="slidenum">
              <a:rPr lang="en-US"/>
              <a:pPr defTabSz="457200"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404786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433CBA-6B58-475A-BAF2-04998BA4A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860" y="4981388"/>
            <a:ext cx="5816219" cy="823537"/>
          </a:xfrm>
          <a:solidFill>
            <a:schemeClr val="accent3">
              <a:lumMod val="75000"/>
            </a:schemeClr>
          </a:solidFill>
        </p:spPr>
        <p:txBody>
          <a:bodyPr rtlCol="0"/>
          <a:lstStyle/>
          <a:p>
            <a:pPr algn="ctr"/>
            <a:r>
              <a:rPr lang="fr-FR" sz="4200" dirty="0"/>
              <a:t>Présentation du projet</a:t>
            </a:r>
          </a:p>
        </p:txBody>
      </p:sp>
      <p:sp>
        <p:nvSpPr>
          <p:cNvPr id="5" name="Rectangle 4"/>
          <p:cNvSpPr/>
          <p:nvPr/>
        </p:nvSpPr>
        <p:spPr>
          <a:xfrm>
            <a:off x="6761628" y="1304928"/>
            <a:ext cx="4863922" cy="4499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contenu 5">
            <a:extLst>
              <a:ext uri="{FF2B5EF4-FFF2-40B4-BE49-F238E27FC236}">
                <a16:creationId xmlns:a16="http://schemas.microsoft.com/office/drawing/2014/main" id="{BC163A50-2819-40D9-A42F-D84F47928C94}"/>
              </a:ext>
            </a:extLst>
          </p:cNvPr>
          <p:cNvSpPr txBox="1">
            <a:spLocks/>
          </p:cNvSpPr>
          <p:nvPr/>
        </p:nvSpPr>
        <p:spPr>
          <a:xfrm>
            <a:off x="7193035" y="2691684"/>
            <a:ext cx="5307700" cy="172648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/>
              <a:t>Maison à usage scolaire</a:t>
            </a:r>
          </a:p>
          <a:p>
            <a:r>
              <a:rPr lang="fr-FR" sz="2200" dirty="0"/>
              <a:t>Localisation : Aubarède ,</a:t>
            </a:r>
          </a:p>
          <a:p>
            <a:r>
              <a:rPr lang="fr-FR" sz="2200" dirty="0"/>
              <a:t>Région : Midi-Pyrénées</a:t>
            </a:r>
          </a:p>
          <a:p>
            <a:r>
              <a:rPr lang="fr-FR" sz="2200" dirty="0"/>
              <a:t>Surface habitable : 1 315 m²</a:t>
            </a:r>
          </a:p>
        </p:txBody>
      </p:sp>
      <p:sp>
        <p:nvSpPr>
          <p:cNvPr id="17" name="Espace réservé du numéro de diapositive 6">
            <a:extLst>
              <a:ext uri="{FF2B5EF4-FFF2-40B4-BE49-F238E27FC236}">
                <a16:creationId xmlns:a16="http://schemas.microsoft.com/office/drawing/2014/main" id="{23E92DC0-A95A-4C8F-8E72-819C2E9A6D55}"/>
              </a:ext>
            </a:extLst>
          </p:cNvPr>
          <p:cNvSpPr txBox="1">
            <a:spLocks/>
          </p:cNvSpPr>
          <p:nvPr/>
        </p:nvSpPr>
        <p:spPr>
          <a:xfrm>
            <a:off x="11755662" y="6360676"/>
            <a:ext cx="421870" cy="49732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100" i="1" kern="120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800" i="0" smtClean="0">
                <a:solidFill>
                  <a:schemeClr val="tx1"/>
                </a:solidFill>
                <a:latin typeface="+mj-lt"/>
              </a:rPr>
              <a:pPr/>
              <a:t>29</a:t>
            </a:fld>
            <a:endParaRPr lang="en-US" sz="1800" i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798AFEC-323C-469E-A9C4-FC46144FB3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38" r="5338"/>
          <a:stretch/>
        </p:blipFill>
        <p:spPr>
          <a:xfrm>
            <a:off x="566450" y="1757773"/>
            <a:ext cx="6035041" cy="221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59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851A4FC-6399-4A83-A3A6-C464C5BC7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896" y="2209647"/>
            <a:ext cx="9792208" cy="1527078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INTRODUCTION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65A785-8964-4A73-9E9A-7B5369531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55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0" y="451589"/>
            <a:ext cx="11340000" cy="432000"/>
          </a:xfrm>
        </p:spPr>
        <p:txBody>
          <a:bodyPr rtlCol="0">
            <a:normAutofit fontScale="90000"/>
          </a:bodyPr>
          <a:lstStyle/>
          <a:p>
            <a:r>
              <a:rPr lang="fr-FR" sz="4000" dirty="0"/>
              <a:t>Modélisation avec l’outil PHPP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E1B34DAC-653D-4287-8375-0858E3DB01F9}"/>
              </a:ext>
            </a:extLst>
          </p:cNvPr>
          <p:cNvSpPr txBox="1">
            <a:spLocks/>
          </p:cNvSpPr>
          <p:nvPr/>
        </p:nvSpPr>
        <p:spPr>
          <a:xfrm>
            <a:off x="516049" y="2928005"/>
            <a:ext cx="3175000" cy="1201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2200" dirty="0"/>
              <a:t>Saisie des parois de l’enveloppe thermique</a:t>
            </a:r>
          </a:p>
        </p:txBody>
      </p:sp>
      <p:sp>
        <p:nvSpPr>
          <p:cNvPr id="8" name="Espace réservé du numéro de diapositive 6">
            <a:extLst>
              <a:ext uri="{FF2B5EF4-FFF2-40B4-BE49-F238E27FC236}">
                <a16:creationId xmlns:a16="http://schemas.microsoft.com/office/drawing/2014/main" id="{17594E82-75AA-45E3-861A-52A717311B87}"/>
              </a:ext>
            </a:extLst>
          </p:cNvPr>
          <p:cNvSpPr txBox="1">
            <a:spLocks/>
          </p:cNvSpPr>
          <p:nvPr/>
        </p:nvSpPr>
        <p:spPr>
          <a:xfrm>
            <a:off x="11755662" y="6360676"/>
            <a:ext cx="421870" cy="49732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100" i="1" kern="120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800" i="0" smtClean="0">
                <a:solidFill>
                  <a:schemeClr val="tx1"/>
                </a:solidFill>
                <a:latin typeface="+mj-lt"/>
              </a:rPr>
              <a:pPr/>
              <a:t>30</a:t>
            </a:fld>
            <a:endParaRPr lang="en-US" sz="1800" i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A43EAC-3880-4AF0-80AB-FFAFBE303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349" y="1885474"/>
            <a:ext cx="6257699" cy="308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1656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382660" y="0"/>
            <a:ext cx="10058400" cy="1450757"/>
          </a:xfrm>
        </p:spPr>
        <p:txBody>
          <a:bodyPr/>
          <a:lstStyle/>
          <a:p>
            <a:r>
              <a:rPr lang="fr-FR" sz="4000" dirty="0"/>
              <a:t>Modélisation avec l’outil PHPP</a:t>
            </a: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581605" y="3466969"/>
            <a:ext cx="2951163" cy="54707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sz="2200" dirty="0"/>
              <a:t>Saisie des surfaces de l’enveloppe thermique</a:t>
            </a:r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96A2E62C-479A-40FE-A780-4FFDA8A534F9}"/>
              </a:ext>
            </a:extLst>
          </p:cNvPr>
          <p:cNvSpPr txBox="1">
            <a:spLocks/>
          </p:cNvSpPr>
          <p:nvPr/>
        </p:nvSpPr>
        <p:spPr>
          <a:xfrm>
            <a:off x="11755662" y="6360676"/>
            <a:ext cx="421870" cy="49732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100" i="1" kern="120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800" i="0" smtClean="0">
                <a:solidFill>
                  <a:schemeClr val="tx1"/>
                </a:solidFill>
                <a:latin typeface="+mj-lt"/>
              </a:rPr>
              <a:pPr/>
              <a:t>31</a:t>
            </a:fld>
            <a:endParaRPr lang="en-US" sz="1800" i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4E04198-6DC1-4DC0-B6DB-3BAB31714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637" y="1436914"/>
            <a:ext cx="6322423" cy="432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48689"/>
      </p:ext>
    </p:extLst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95329" y="0"/>
            <a:ext cx="10058400" cy="1450757"/>
          </a:xfrm>
        </p:spPr>
        <p:txBody>
          <a:bodyPr/>
          <a:lstStyle/>
          <a:p>
            <a:r>
              <a:rPr lang="fr-FR" sz="4000" dirty="0"/>
              <a:t>Modélisation avec l’outil PHPP</a:t>
            </a:r>
          </a:p>
        </p:txBody>
      </p:sp>
      <p:sp>
        <p:nvSpPr>
          <p:cNvPr id="9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578197" y="3132060"/>
            <a:ext cx="2808374" cy="13383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400" dirty="0"/>
              <a:t>Saisie des portes et des fenêtres</a:t>
            </a:r>
          </a:p>
        </p:txBody>
      </p:sp>
      <p:sp>
        <p:nvSpPr>
          <p:cNvPr id="10" name="Espace réservé du numéro de diapositive 6">
            <a:extLst>
              <a:ext uri="{FF2B5EF4-FFF2-40B4-BE49-F238E27FC236}">
                <a16:creationId xmlns:a16="http://schemas.microsoft.com/office/drawing/2014/main" id="{96866C74-398C-4871-B901-9EE2EFE46808}"/>
              </a:ext>
            </a:extLst>
          </p:cNvPr>
          <p:cNvSpPr txBox="1">
            <a:spLocks/>
          </p:cNvSpPr>
          <p:nvPr/>
        </p:nvSpPr>
        <p:spPr>
          <a:xfrm>
            <a:off x="11755662" y="6360676"/>
            <a:ext cx="421870" cy="49732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100" i="1" kern="120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800" i="0" smtClean="0">
                <a:solidFill>
                  <a:schemeClr val="tx1"/>
                </a:solidFill>
                <a:latin typeface="+mj-lt"/>
              </a:rPr>
              <a:pPr/>
              <a:t>32</a:t>
            </a:fld>
            <a:endParaRPr lang="en-US" sz="1800" i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7535B27-4D00-418C-BBB5-EFB99FCB1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740" y="1672046"/>
            <a:ext cx="6261217" cy="400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29369"/>
      </p:ext>
    </p:extLst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4807" y="331157"/>
            <a:ext cx="9039252" cy="995367"/>
          </a:xfrm>
          <a:solidFill>
            <a:schemeClr val="accent3">
              <a:lumMod val="75000"/>
              <a:alpha val="80000"/>
            </a:schemeClr>
          </a:solidFill>
        </p:spPr>
        <p:txBody>
          <a:bodyPr rtlCol="0"/>
          <a:lstStyle/>
          <a:p>
            <a:pPr algn="ctr"/>
            <a:r>
              <a:rPr lang="fr-FR" dirty="0"/>
              <a:t>Améliorations et recommandation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1164292" y="2002341"/>
            <a:ext cx="3976914" cy="513224"/>
          </a:xfrm>
          <a:prstGeom prst="roundRect">
            <a:avLst/>
          </a:prstGeom>
          <a:solidFill>
            <a:srgbClr val="4C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/>
              <a:t>Objectif </a:t>
            </a:r>
          </a:p>
        </p:txBody>
      </p:sp>
      <p:sp>
        <p:nvSpPr>
          <p:cNvPr id="2" name="Flèche droite 1"/>
          <p:cNvSpPr/>
          <p:nvPr/>
        </p:nvSpPr>
        <p:spPr>
          <a:xfrm>
            <a:off x="5666704" y="1934025"/>
            <a:ext cx="695459" cy="614529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6683467" y="2002341"/>
            <a:ext cx="4594134" cy="513224"/>
          </a:xfrm>
          <a:prstGeom prst="roundRect">
            <a:avLst/>
          </a:prstGeom>
          <a:solidFill>
            <a:srgbClr val="4C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/>
              <a:t>Optimiser les besoins de chauffage  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1164292" y="4589077"/>
            <a:ext cx="3976914" cy="513224"/>
          </a:xfrm>
          <a:prstGeom prst="roundRect">
            <a:avLst/>
          </a:prstGeom>
          <a:solidFill>
            <a:srgbClr val="4C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/>
              <a:t>Solutions </a:t>
            </a:r>
          </a:p>
        </p:txBody>
      </p:sp>
      <p:sp>
        <p:nvSpPr>
          <p:cNvPr id="16" name="Flèche droite 15"/>
          <p:cNvSpPr/>
          <p:nvPr/>
        </p:nvSpPr>
        <p:spPr>
          <a:xfrm>
            <a:off x="5666704" y="4538425"/>
            <a:ext cx="695459" cy="614529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>
          <a:xfrm>
            <a:off x="6683467" y="4024999"/>
            <a:ext cx="4594134" cy="1641380"/>
          </a:xfrm>
          <a:prstGeom prst="roundRect">
            <a:avLst/>
          </a:prstGeom>
          <a:solidFill>
            <a:srgbClr val="4C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Isolation par l’extérieur </a:t>
            </a:r>
            <a:br>
              <a:rPr lang="fr-FR" sz="2000" dirty="0"/>
            </a:br>
            <a:r>
              <a:rPr lang="fr-FR" sz="2000" dirty="0"/>
              <a:t>Augmenter l’épaisseur d’isolation</a:t>
            </a:r>
          </a:p>
          <a:p>
            <a:pPr algn="ctr"/>
            <a:r>
              <a:rPr lang="fr-FR" sz="2000" dirty="0"/>
              <a:t>Utiliser l’ossature bois</a:t>
            </a:r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565513B6-035F-4BC4-9111-B4F2F1C58F1D}"/>
              </a:ext>
            </a:extLst>
          </p:cNvPr>
          <p:cNvSpPr txBox="1">
            <a:spLocks/>
          </p:cNvSpPr>
          <p:nvPr/>
        </p:nvSpPr>
        <p:spPr>
          <a:xfrm>
            <a:off x="11755662" y="6360676"/>
            <a:ext cx="421870" cy="49732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100" i="1" kern="120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800" i="0" smtClean="0">
                <a:solidFill>
                  <a:schemeClr val="tx1"/>
                </a:solidFill>
                <a:latin typeface="+mj-lt"/>
              </a:rPr>
              <a:pPr/>
              <a:t>33</a:t>
            </a:fld>
            <a:endParaRPr lang="en-US" sz="1800" i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731276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9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9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9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9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9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13" grpId="0" animBg="1"/>
      <p:bldP spid="15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4569" y="103048"/>
            <a:ext cx="7566232" cy="802184"/>
          </a:xfrm>
          <a:solidFill>
            <a:schemeClr val="accent3">
              <a:lumMod val="75000"/>
              <a:alpha val="80000"/>
            </a:schemeClr>
          </a:solidFill>
        </p:spPr>
        <p:txBody>
          <a:bodyPr rtlCol="0"/>
          <a:lstStyle/>
          <a:p>
            <a:pPr algn="ctr"/>
            <a:r>
              <a:rPr lang="fr-FR" dirty="0"/>
              <a:t>Solutions techniques 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2689772" y="1358549"/>
            <a:ext cx="3530978" cy="513224"/>
          </a:xfrm>
          <a:prstGeom prst="roundRect">
            <a:avLst/>
          </a:prstGeom>
          <a:solidFill>
            <a:srgbClr val="4C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/>
              <a:t>Utiliser le triple vitrage </a:t>
            </a:r>
          </a:p>
        </p:txBody>
      </p:sp>
      <p:sp>
        <p:nvSpPr>
          <p:cNvPr id="14" name="Flèche vers le bas 13"/>
          <p:cNvSpPr/>
          <p:nvPr/>
        </p:nvSpPr>
        <p:spPr>
          <a:xfrm>
            <a:off x="4272960" y="967368"/>
            <a:ext cx="370913" cy="321971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2638256" y="1935243"/>
            <a:ext cx="3721994" cy="2924808"/>
          </a:xfrm>
          <a:prstGeom prst="rect">
            <a:avLst/>
          </a:prstGeom>
          <a:solidFill>
            <a:srgbClr val="8DB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6660867" y="1935243"/>
            <a:ext cx="3728324" cy="2924808"/>
          </a:xfrm>
          <a:prstGeom prst="rect">
            <a:avLst/>
          </a:prstGeom>
          <a:solidFill>
            <a:srgbClr val="8DB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629" y="2095344"/>
            <a:ext cx="3358918" cy="2604606"/>
          </a:xfrm>
          <a:prstGeom prst="rect">
            <a:avLst/>
          </a:prstGeom>
        </p:spPr>
      </p:pic>
      <p:sp>
        <p:nvSpPr>
          <p:cNvPr id="11" name="Rectangle à coins arrondis 10"/>
          <p:cNvSpPr/>
          <p:nvPr/>
        </p:nvSpPr>
        <p:spPr>
          <a:xfrm>
            <a:off x="6673510" y="1358549"/>
            <a:ext cx="3530978" cy="513224"/>
          </a:xfrm>
          <a:prstGeom prst="roundRect">
            <a:avLst/>
          </a:prstGeom>
          <a:solidFill>
            <a:srgbClr val="4C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/>
              <a:t>Châssis de fenêtre en bois</a:t>
            </a:r>
          </a:p>
        </p:txBody>
      </p:sp>
      <p:sp>
        <p:nvSpPr>
          <p:cNvPr id="12" name="Flèche vers le bas 11"/>
          <p:cNvSpPr/>
          <p:nvPr/>
        </p:nvSpPr>
        <p:spPr>
          <a:xfrm>
            <a:off x="8259855" y="997203"/>
            <a:ext cx="370913" cy="321971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>
          <a:xfrm>
            <a:off x="4662196" y="6155190"/>
            <a:ext cx="3530978" cy="513224"/>
          </a:xfrm>
          <a:prstGeom prst="roundRect">
            <a:avLst/>
          </a:prstGeom>
          <a:solidFill>
            <a:srgbClr val="4C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/>
              <a:t>Produits certifiés </a:t>
            </a:r>
          </a:p>
        </p:txBody>
      </p:sp>
      <p:sp>
        <p:nvSpPr>
          <p:cNvPr id="20" name="Flèche vers le bas 19"/>
          <p:cNvSpPr/>
          <p:nvPr/>
        </p:nvSpPr>
        <p:spPr>
          <a:xfrm rot="20190579">
            <a:off x="4501847" y="5057301"/>
            <a:ext cx="370913" cy="904031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vers le bas 20"/>
          <p:cNvSpPr/>
          <p:nvPr/>
        </p:nvSpPr>
        <p:spPr>
          <a:xfrm rot="1867113">
            <a:off x="8007717" y="5061812"/>
            <a:ext cx="370913" cy="985699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200" y="2058862"/>
            <a:ext cx="1780614" cy="2677570"/>
          </a:xfrm>
          <a:prstGeom prst="rect">
            <a:avLst/>
          </a:prstGeom>
        </p:spPr>
      </p:pic>
      <p:sp>
        <p:nvSpPr>
          <p:cNvPr id="22" name="Espace réservé du numéro de diapositive 6">
            <a:extLst>
              <a:ext uri="{FF2B5EF4-FFF2-40B4-BE49-F238E27FC236}">
                <a16:creationId xmlns:a16="http://schemas.microsoft.com/office/drawing/2014/main" id="{91FC314A-D74C-4DD0-B621-96292D0B2BFD}"/>
              </a:ext>
            </a:extLst>
          </p:cNvPr>
          <p:cNvSpPr txBox="1">
            <a:spLocks/>
          </p:cNvSpPr>
          <p:nvPr/>
        </p:nvSpPr>
        <p:spPr>
          <a:xfrm>
            <a:off x="11755662" y="6360676"/>
            <a:ext cx="421870" cy="49732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100" i="1" kern="120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800" i="0" smtClean="0">
                <a:solidFill>
                  <a:schemeClr val="tx1"/>
                </a:solidFill>
                <a:latin typeface="+mj-lt"/>
              </a:rPr>
              <a:pPr/>
              <a:t>34</a:t>
            </a:fld>
            <a:endParaRPr lang="en-US" sz="1800" i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38669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9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9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9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9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1" grpId="0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Rectangle 6"/>
          <p:cNvSpPr/>
          <p:nvPr/>
        </p:nvSpPr>
        <p:spPr>
          <a:xfrm>
            <a:off x="269705" y="1853993"/>
            <a:ext cx="3100768" cy="7326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469081" y="1991903"/>
            <a:ext cx="2702015" cy="54707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sz="2400" dirty="0"/>
              <a:t>Système de ventilation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38" y="2586674"/>
            <a:ext cx="2154936" cy="243840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766440" y="5095928"/>
            <a:ext cx="2021059" cy="39920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fr-FR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ComfoAir</a:t>
            </a: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Q350 ERV</a:t>
            </a:r>
          </a:p>
        </p:txBody>
      </p:sp>
      <p:sp>
        <p:nvSpPr>
          <p:cNvPr id="10" name="Titr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 txBox="1">
            <a:spLocks/>
          </p:cNvSpPr>
          <p:nvPr/>
        </p:nvSpPr>
        <p:spPr>
          <a:xfrm>
            <a:off x="1982383" y="113723"/>
            <a:ext cx="7566232" cy="802184"/>
          </a:xfrm>
          <a:prstGeom prst="rect">
            <a:avLst/>
          </a:prstGeom>
          <a:solidFill>
            <a:schemeClr val="accent3">
              <a:lumMod val="75000"/>
              <a:alpha val="8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Solutions techniques 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463044" y="5758180"/>
            <a:ext cx="2627852" cy="513224"/>
          </a:xfrm>
          <a:prstGeom prst="roundRect">
            <a:avLst/>
          </a:prstGeom>
          <a:solidFill>
            <a:srgbClr val="4C7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/>
              <a:t>Produit certifié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745981" y="6249270"/>
            <a:ext cx="1531620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Espace réservé du numéro de diapositive 6">
            <a:extLst>
              <a:ext uri="{FF2B5EF4-FFF2-40B4-BE49-F238E27FC236}">
                <a16:creationId xmlns:a16="http://schemas.microsoft.com/office/drawing/2014/main" id="{BCCE7CBC-58D5-4221-871B-7A234124993A}"/>
              </a:ext>
            </a:extLst>
          </p:cNvPr>
          <p:cNvSpPr txBox="1">
            <a:spLocks/>
          </p:cNvSpPr>
          <p:nvPr/>
        </p:nvSpPr>
        <p:spPr>
          <a:xfrm>
            <a:off x="11755662" y="6360676"/>
            <a:ext cx="421870" cy="49732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100" i="1" kern="120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800" i="0" smtClean="0">
                <a:solidFill>
                  <a:schemeClr val="tx1"/>
                </a:solidFill>
                <a:latin typeface="+mj-lt"/>
              </a:rPr>
              <a:pPr/>
              <a:t>35</a:t>
            </a:fld>
            <a:endParaRPr lang="en-US" sz="1800" i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3A2687-B89E-452D-ABA5-36A078737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796" y="1767006"/>
            <a:ext cx="6333545" cy="359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4083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9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9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861" y="248513"/>
            <a:ext cx="5271002" cy="1123900"/>
          </a:xfrm>
          <a:solidFill>
            <a:schemeClr val="accent3">
              <a:lumMod val="75000"/>
              <a:alpha val="80000"/>
            </a:schemeClr>
          </a:solidFill>
        </p:spPr>
        <p:txBody>
          <a:bodyPr rtlCol="0"/>
          <a:lstStyle/>
          <a:p>
            <a:pPr algn="ctr"/>
            <a:r>
              <a:rPr lang="fr-FR" dirty="0"/>
              <a:t>Bilan de Pertes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568AF2C-EF71-42D1-A443-972FB4EFB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638237"/>
            <a:ext cx="9236306" cy="4732953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AA5ED5-3302-42C1-A176-D02F2810C655}"/>
              </a:ext>
            </a:extLst>
          </p:cNvPr>
          <p:cNvSpPr txBox="1">
            <a:spLocks/>
          </p:cNvSpPr>
          <p:nvPr/>
        </p:nvSpPr>
        <p:spPr>
          <a:xfrm>
            <a:off x="11755662" y="6360676"/>
            <a:ext cx="421870" cy="49732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100" i="1" kern="120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800" i="0" smtClean="0">
                <a:solidFill>
                  <a:schemeClr val="tx1"/>
                </a:solidFill>
                <a:latin typeface="+mj-lt"/>
              </a:rPr>
              <a:pPr/>
              <a:t>36</a:t>
            </a:fld>
            <a:endParaRPr lang="en-US" sz="1800" i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45856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6043CC-CB19-457C-83EF-E6E8C7165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235B1E-13B7-4714-9A8E-36D018C17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CBB3BA-551F-40D5-AF94-840103FD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 descr="Ajouter">
            <a:extLst>
              <a:ext uri="{FF2B5EF4-FFF2-40B4-BE49-F238E27FC236}">
                <a16:creationId xmlns:a16="http://schemas.microsoft.com/office/drawing/2014/main" id="{48F48E0A-F4BC-46CF-8A59-3D830BB7FC57}"/>
              </a:ext>
            </a:extLst>
          </p:cNvPr>
          <p:cNvSpPr/>
          <p:nvPr/>
        </p:nvSpPr>
        <p:spPr>
          <a:xfrm>
            <a:off x="1219200" y="3632409"/>
            <a:ext cx="1710813" cy="1205061"/>
          </a:xfrm>
          <a:prstGeom prst="rect">
            <a:avLst/>
          </a:prstGeom>
          <a:blipFill rotWithShape="1">
            <a:blip r:embed="rId2"/>
            <a:srcRect/>
            <a:stretch>
              <a:fillRect l="-7000" r="-7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92E1B5B-3F7B-4D5A-9986-DB51F39B1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482" y="1697355"/>
            <a:ext cx="6565336" cy="9810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2220311-B36E-4312-86B1-DFF7A4ECD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482" y="2576052"/>
            <a:ext cx="6565337" cy="363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31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8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9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0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22">
            <a:extLst>
              <a:ext uri="{FF2B5EF4-FFF2-40B4-BE49-F238E27FC236}">
                <a16:creationId xmlns:a16="http://schemas.microsoft.com/office/drawing/2014/main" id="{1C3E817E-E139-426E-89E5-9DD346EC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4">
            <a:extLst>
              <a:ext uri="{FF2B5EF4-FFF2-40B4-BE49-F238E27FC236}">
                <a16:creationId xmlns:a16="http://schemas.microsoft.com/office/drawing/2014/main" id="{E2ADD2F6-F7FC-464F-8F18-5BDBD27A7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26">
            <a:extLst>
              <a:ext uri="{FF2B5EF4-FFF2-40B4-BE49-F238E27FC236}">
                <a16:creationId xmlns:a16="http://schemas.microsoft.com/office/drawing/2014/main" id="{5A3A31F1-FA83-497F-98FF-9A5621DC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FF8FFC5-F863-4608-847D-B08B6EF47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70" y="731520"/>
            <a:ext cx="7692223" cy="4518906"/>
          </a:xfrm>
          <a:prstGeom prst="rect">
            <a:avLst/>
          </a:prstGeom>
        </p:spPr>
      </p:pic>
      <p:sp>
        <p:nvSpPr>
          <p:cNvPr id="44" name="Rectangle 28">
            <a:extLst>
              <a:ext uri="{FF2B5EF4-FFF2-40B4-BE49-F238E27FC236}">
                <a16:creationId xmlns:a16="http://schemas.microsoft.com/office/drawing/2014/main" id="{343FF9E2-8F7E-4BCC-9A50-C41AD8A56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1468" y="164592"/>
            <a:ext cx="3708894" cy="654017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547034-F5D3-4EA1-BB48-333B0E58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24" y="1559768"/>
            <a:ext cx="3238829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000" cap="all" spc="-100"/>
              <a:t>VI- Collaboration sur Kroqi</a:t>
            </a:r>
          </a:p>
        </p:txBody>
      </p:sp>
      <p:sp>
        <p:nvSpPr>
          <p:cNvPr id="45" name="Rectangle 30">
            <a:extLst>
              <a:ext uri="{FF2B5EF4-FFF2-40B4-BE49-F238E27FC236}">
                <a16:creationId xmlns:a16="http://schemas.microsoft.com/office/drawing/2014/main" id="{47751BC8-250F-493B-BDF9-D45BA5991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19318" y="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F0F044C-8394-47CB-8E3D-FA56B0693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2DCD75-B707-4C51-8ADC-813834C09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2525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4851414-8BB1-42EF-912B-608FCE07B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644123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2E889D-A0D9-4A99-82FF-25B6E73A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3013" y="6392314"/>
            <a:ext cx="1005840" cy="228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34B7E4EF-A1BD-40F4-AB7B-04F084DD991D}" type="slidenum">
              <a:rPr lang="en-US" sz="1000">
                <a:solidFill>
                  <a:schemeClr val="tx1">
                    <a:lumMod val="85000"/>
                    <a:lumOff val="15000"/>
                  </a:schemeClr>
                </a:solidFill>
              </a:rPr>
              <a:pPr defTabSz="457200">
                <a:lnSpc>
                  <a:spcPct val="90000"/>
                </a:lnSpc>
                <a:spcAft>
                  <a:spcPts val="600"/>
                </a:spcAft>
              </a:pPr>
              <a:t>38</a:t>
            </a:fld>
            <a:endParaRPr lang="en-US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9692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D861D2-6DE6-4A86-824F-9587AABBB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6600" dirty="0"/>
              <a:t>Merci pour votre attention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A3C793-200F-4CF1-BAA0-EEAB76D97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4EF729-A7CE-4167-A11F-94F44C078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919339"/>
          </a:xfrm>
        </p:spPr>
        <p:txBody>
          <a:bodyPr>
            <a:normAutofit/>
          </a:bodyPr>
          <a:lstStyle/>
          <a:p>
            <a:r>
              <a:rPr lang="fr-FR" dirty="0"/>
              <a:t>I- SITUATION DU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B6B23C-20DC-4681-B4CB-78CEC6208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6" name="Tableau 10">
            <a:extLst>
              <a:ext uri="{FF2B5EF4-FFF2-40B4-BE49-F238E27FC236}">
                <a16:creationId xmlns:a16="http://schemas.microsoft.com/office/drawing/2014/main" id="{475B3CD1-A83F-4F2C-AC67-7CA8842D2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753696"/>
              </p:ext>
            </p:extLst>
          </p:nvPr>
        </p:nvGraphicFramePr>
        <p:xfrm>
          <a:off x="1071716" y="1689673"/>
          <a:ext cx="9714507" cy="12801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848465">
                  <a:extLst>
                    <a:ext uri="{9D8B030D-6E8A-4147-A177-3AD203B41FA5}">
                      <a16:colId xmlns:a16="http://schemas.microsoft.com/office/drawing/2014/main" val="4269218855"/>
                    </a:ext>
                  </a:extLst>
                </a:gridCol>
                <a:gridCol w="2447374">
                  <a:extLst>
                    <a:ext uri="{9D8B030D-6E8A-4147-A177-3AD203B41FA5}">
                      <a16:colId xmlns:a16="http://schemas.microsoft.com/office/drawing/2014/main" val="54660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403367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0212041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2858669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93745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b="0" dirty="0"/>
                        <a:t>Département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/>
                        <a:t>Nombre d’habitants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/>
                        <a:t>Superficie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/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/>
                        <a:t>Longitude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/>
                        <a:t>Altitude moyenne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408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Hautes Pyrénées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295 hbt (2018)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4,5Km2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43,272° Nord </a:t>
                      </a:r>
                      <a:endParaRPr lang="fr-F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0.239° Est</a:t>
                      </a:r>
                      <a:endParaRPr lang="fr-FR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200m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550402"/>
                  </a:ext>
                </a:extLst>
              </a:tr>
            </a:tbl>
          </a:graphicData>
        </a:graphic>
      </p:graphicFrame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9DCE642A-8820-4FD3-A01E-B66451F25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088" y="3087937"/>
            <a:ext cx="10058400" cy="2435431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5" name="Espace réservé du contenu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DE0E539E-4F8B-431B-9DC9-090BDC94A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16" y="3130666"/>
            <a:ext cx="3143250" cy="2904374"/>
          </a:xfrm>
          <a:prstGeom prst="rect">
            <a:avLst/>
          </a:prstGeom>
        </p:spPr>
      </p:pic>
      <p:pic>
        <p:nvPicPr>
          <p:cNvPr id="16" name="Image 15" descr="Une image contenant carte&#10;&#10;Description générée automatiquement">
            <a:extLst>
              <a:ext uri="{FF2B5EF4-FFF2-40B4-BE49-F238E27FC236}">
                <a16:creationId xmlns:a16="http://schemas.microsoft.com/office/drawing/2014/main" id="{F1C7489C-FC6A-4308-8366-AF8D72A01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490" y="3135110"/>
            <a:ext cx="6566310" cy="285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2663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C00A98-5203-46F5-88A9-201478FD9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démarche</a:t>
            </a:r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262610D5-3898-410A-84AE-A54385F4B9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4960497"/>
              </p:ext>
            </p:extLst>
          </p:nvPr>
        </p:nvGraphicFramePr>
        <p:xfrm>
          <a:off x="1066800" y="1700213"/>
          <a:ext cx="10058400" cy="4252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1EA7A5-7246-4981-8FCC-082BED9F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1820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EB1649-C2C0-4682-9E23-B17623558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74606"/>
            <a:ext cx="10058400" cy="3878138"/>
          </a:xfrm>
        </p:spPr>
        <p:txBody>
          <a:bodyPr/>
          <a:lstStyle/>
          <a:p>
            <a:pPr lvl="2">
              <a:buFont typeface="Wingdings" panose="05000000000000000000" pitchFamily="2" charset="2"/>
              <a:buChar char="q"/>
            </a:pPr>
            <a:r>
              <a:rPr lang="fr-FR" sz="2000" dirty="0"/>
              <a:t>OBJECTIFS VISEES LORS DE LA CONCEPTION:</a:t>
            </a:r>
            <a:endParaRPr lang="fr-FR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91540" lvl="2" indent="-342900" algn="just">
              <a:lnSpc>
                <a:spcPct val="250000"/>
              </a:lnSpc>
              <a:buFont typeface="Wingdings" panose="05000000000000000000" pitchFamily="2" charset="2"/>
              <a:buChar char=""/>
            </a:pPr>
            <a:r>
              <a:rPr lang="fr-FR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 confort d’utilisation et sécurité: Circulation large de 2m, superficie minimum des salles de classes 40m2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91540" lvl="2" indent="-342900" algn="just">
              <a:lnSpc>
                <a:spcPct val="250000"/>
              </a:lnSpc>
              <a:buFont typeface="Wingdings" panose="05000000000000000000" pitchFamily="2" charset="2"/>
              <a:buChar char=""/>
            </a:pPr>
            <a:r>
              <a:rPr lang="fr-FR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 confort thermique en toute saison: Orientation des grandes baies côté sud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91540" lvl="2" indent="-342900" algn="just">
              <a:lnSpc>
                <a:spcPct val="250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fr-FR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L’étanchéité à l’eau : mise en place de </a:t>
            </a:r>
            <a:r>
              <a:rPr lang="fr-FR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parevapeur</a:t>
            </a:r>
            <a:r>
              <a:rPr lang="fr-FR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dans l’ossature</a:t>
            </a:r>
          </a:p>
          <a:p>
            <a:pPr marL="548640" lvl="2" indent="0" algn="just">
              <a:lnSpc>
                <a:spcPct val="150000"/>
              </a:lnSpc>
              <a:spcAft>
                <a:spcPts val="800"/>
              </a:spcAft>
              <a:buNone/>
            </a:pP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3">
              <a:buFont typeface="Courier New" panose="02070309020205020404" pitchFamily="49" charset="0"/>
              <a:buChar char="o"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59BD71-B4B1-48E1-B299-F67F96129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</a:t>
            </a:fld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56A66F3-A295-4A22-A382-CA858635262E}"/>
              </a:ext>
            </a:extLst>
          </p:cNvPr>
          <p:cNvSpPr txBox="1"/>
          <p:nvPr/>
        </p:nvSpPr>
        <p:spPr>
          <a:xfrm>
            <a:off x="1066800" y="1012722"/>
            <a:ext cx="1005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II- La conception architecturale</a:t>
            </a:r>
          </a:p>
        </p:txBody>
      </p:sp>
    </p:spTree>
    <p:extLst>
      <p:ext uri="{BB962C8B-B14F-4D97-AF65-F5344CB8AC3E}">
        <p14:creationId xmlns:p14="http://schemas.microsoft.com/office/powerpoint/2010/main" val="388897324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2DC4AA0A-D9C3-4A0B-990D-1BCB0022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1219386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F44CA363-8E65-4CA0-A10D-86B11C151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868" y="648231"/>
            <a:ext cx="10814567" cy="3217333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370878C7-7719-40BD-AA97-751A85670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D9D3865-C494-4C4A-8495-8245E905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631C4B-90C5-4C0C-972F-79FF5557F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4" y="4495894"/>
            <a:ext cx="4942542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571500" algn="r"/>
            <a:r>
              <a:rPr lang="en-US" sz="3100">
                <a:solidFill>
                  <a:schemeClr val="tx1"/>
                </a:solidFill>
              </a:rPr>
              <a:t> Description de la conception architecturale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78EE79F-FCAA-4CF9-9746-730B51FC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634895"/>
            <a:ext cx="0" cy="1152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FB4C1F8D-8F8A-477F-BD55-D578274AC007}"/>
              </a:ext>
            </a:extLst>
          </p:cNvPr>
          <p:cNvSpPr txBox="1"/>
          <p:nvPr/>
        </p:nvSpPr>
        <p:spPr>
          <a:xfrm>
            <a:off x="6256866" y="4495894"/>
            <a:ext cx="4978899" cy="1444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/>
              <a:t>Structure existante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8F8C80-786B-401F-B75F-E138034CF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309" y="6419754"/>
            <a:ext cx="670494" cy="274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34B7E4EF-A1BD-40F4-AB7B-04F084DD991D}" type="slidenum">
              <a:rPr lang="en-US" sz="1000">
                <a:solidFill>
                  <a:srgbClr val="000000"/>
                </a:solidFill>
              </a:rPr>
              <a:pPr defTabSz="457200">
                <a:spcAft>
                  <a:spcPts val="600"/>
                </a:spcAft>
              </a:pPr>
              <a:t>7</a:t>
            </a:fld>
            <a:endParaRPr 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357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2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18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66AC7F5-32D5-4892-B048-ADDDBB76F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539" y="1297980"/>
            <a:ext cx="10588922" cy="426204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839E23-8BB8-409E-A217-D939A0BB1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355089"/>
            <a:ext cx="838200" cy="3657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34B7E4EF-A1BD-40F4-AB7B-04F084DD991D}" type="slidenum">
              <a:rPr lang="en-US" sz="1000" smtClean="0">
                <a:solidFill>
                  <a:schemeClr val="bg1"/>
                </a:solidFill>
              </a:rPr>
              <a:pPr defTabSz="457200">
                <a:spcAft>
                  <a:spcPts val="600"/>
                </a:spcAft>
              </a:pPr>
              <a:t>8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C68B783-A766-4565-AD49-9D45D092F434}"/>
              </a:ext>
            </a:extLst>
          </p:cNvPr>
          <p:cNvSpPr txBox="1"/>
          <p:nvPr/>
        </p:nvSpPr>
        <p:spPr>
          <a:xfrm>
            <a:off x="2733368" y="747252"/>
            <a:ext cx="545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Intégration du centre de loisir à l’école</a:t>
            </a:r>
          </a:p>
        </p:txBody>
      </p:sp>
    </p:spTree>
    <p:extLst>
      <p:ext uri="{BB962C8B-B14F-4D97-AF65-F5344CB8AC3E}">
        <p14:creationId xmlns:p14="http://schemas.microsoft.com/office/powerpoint/2010/main" val="409409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9D4504-128E-42B8-A6E0-8A036163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 de niveau RDC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3A3E88-3992-4DC9-B540-E3C48644C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9</a:t>
            </a:fld>
            <a:endParaRPr lang="en-US"/>
          </a:p>
        </p:txBody>
      </p:sp>
      <p:pic>
        <p:nvPicPr>
          <p:cNvPr id="11" name="Espace réservé du contenu 7">
            <a:extLst>
              <a:ext uri="{FF2B5EF4-FFF2-40B4-BE49-F238E27FC236}">
                <a16:creationId xmlns:a16="http://schemas.microsoft.com/office/drawing/2014/main" id="{AC629AF7-F94F-4C5E-AC72-FBC0BB5A0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667" y="1727200"/>
            <a:ext cx="7195783" cy="4488206"/>
          </a:xfrm>
        </p:spPr>
      </p:pic>
    </p:spTree>
    <p:extLst>
      <p:ext uri="{BB962C8B-B14F-4D97-AF65-F5344CB8AC3E}">
        <p14:creationId xmlns:p14="http://schemas.microsoft.com/office/powerpoint/2010/main" val="4176449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627</Words>
  <Application>Microsoft Office PowerPoint</Application>
  <PresentationFormat>Grand écran</PresentationFormat>
  <Paragraphs>160</Paragraphs>
  <Slides>39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8" baseType="lpstr">
      <vt:lpstr>Arial</vt:lpstr>
      <vt:lpstr>Avenir Next LT Pro</vt:lpstr>
      <vt:lpstr>Avenir Next LT Pro Light</vt:lpstr>
      <vt:lpstr>Calibri</vt:lpstr>
      <vt:lpstr>Courier New</vt:lpstr>
      <vt:lpstr>Garamond</vt:lpstr>
      <vt:lpstr>Times New Roman</vt:lpstr>
      <vt:lpstr>Wingdings</vt:lpstr>
      <vt:lpstr>SavonVTI</vt:lpstr>
      <vt:lpstr>PROJET DE Conception D’UN CENTRE DE LOISIR POUR L’ECOLE D’AUBAREDE</vt:lpstr>
      <vt:lpstr>PLAN</vt:lpstr>
      <vt:lpstr>INTRODUCTION</vt:lpstr>
      <vt:lpstr>I- SITUATION DU PROJET</vt:lpstr>
      <vt:lpstr>La démarche</vt:lpstr>
      <vt:lpstr>Présentation PowerPoint</vt:lpstr>
      <vt:lpstr> Description de la conception architecturale</vt:lpstr>
      <vt:lpstr>Présentation PowerPoint</vt:lpstr>
      <vt:lpstr>Plan de niveau RDC</vt:lpstr>
      <vt:lpstr>Plan de niveau R+1</vt:lpstr>
      <vt:lpstr>III- Choix des matériaux</vt:lpstr>
      <vt:lpstr>Présentation PowerPoint</vt:lpstr>
      <vt:lpstr>2) Composition des murs exterieurs</vt:lpstr>
      <vt:lpstr>2) Composition du mur intérieur (Cloison) </vt:lpstr>
      <vt:lpstr>3) Les dalles</vt:lpstr>
      <vt:lpstr>4) La fondation</vt:lpstr>
      <vt:lpstr>5) La toiture</vt:lpstr>
      <vt:lpstr>IV- Etude structurale</vt:lpstr>
      <vt:lpstr>1) Etude structurale de l’existant</vt:lpstr>
      <vt:lpstr>Présentation PowerPoint</vt:lpstr>
      <vt:lpstr>Combinaisons de calcul ELU et ELS</vt:lpstr>
      <vt:lpstr>Présentation PowerPoint</vt:lpstr>
      <vt:lpstr>2) Etude structurale de la nouvelle structure</vt:lpstr>
      <vt:lpstr>Génération des charges du vent</vt:lpstr>
      <vt:lpstr>Présentation PowerPoint</vt:lpstr>
      <vt:lpstr>Présentation PowerPoint</vt:lpstr>
      <vt:lpstr>Sections retenues</vt:lpstr>
      <vt:lpstr>V- Etude thermique</vt:lpstr>
      <vt:lpstr>Présentation du projet</vt:lpstr>
      <vt:lpstr>Modélisation avec l’outil PHPP</vt:lpstr>
      <vt:lpstr>Modélisation avec l’outil PHPP</vt:lpstr>
      <vt:lpstr>Modélisation avec l’outil PHPP</vt:lpstr>
      <vt:lpstr>Améliorations et recommandation</vt:lpstr>
      <vt:lpstr>Solutions techniques </vt:lpstr>
      <vt:lpstr>Présentation PowerPoint</vt:lpstr>
      <vt:lpstr>Bilan de Pertes</vt:lpstr>
      <vt:lpstr>Conclusion</vt:lpstr>
      <vt:lpstr>VI- Collaboration sur Kroqi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REALISATION D’UN CENTRE DE LOISIR POUR L’ECOLE D’AUBAREDE</dc:title>
  <cp:lastModifiedBy>ALAEDDINE KHLIF</cp:lastModifiedBy>
  <cp:revision>3</cp:revision>
  <dcterms:modified xsi:type="dcterms:W3CDTF">2022-01-17T12:07:31Z</dcterms:modified>
</cp:coreProperties>
</file>